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38" r:id="rId3"/>
  </p:sldMasterIdLst>
  <p:notesMasterIdLst>
    <p:notesMasterId r:id="rId24"/>
  </p:notesMasterIdLst>
  <p:sldIdLst>
    <p:sldId id="534" r:id="rId4"/>
    <p:sldId id="554" r:id="rId5"/>
    <p:sldId id="541" r:id="rId6"/>
    <p:sldId id="536" r:id="rId7"/>
    <p:sldId id="537" r:id="rId8"/>
    <p:sldId id="538" r:id="rId9"/>
    <p:sldId id="549" r:id="rId10"/>
    <p:sldId id="539" r:id="rId11"/>
    <p:sldId id="542" r:id="rId12"/>
    <p:sldId id="543" r:id="rId13"/>
    <p:sldId id="544" r:id="rId14"/>
    <p:sldId id="545" r:id="rId15"/>
    <p:sldId id="546" r:id="rId16"/>
    <p:sldId id="551" r:id="rId17"/>
    <p:sldId id="547" r:id="rId18"/>
    <p:sldId id="548" r:id="rId19"/>
    <p:sldId id="552" r:id="rId20"/>
    <p:sldId id="553" r:id="rId21"/>
    <p:sldId id="550" r:id="rId22"/>
    <p:sldId id="55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mack, Steve (Enterprise Solutions)" initials="TS(S" lastIdx="10" clrIdx="0">
    <p:extLst>
      <p:ext uri="{19B8F6BF-5375-455C-9EA6-DF929625EA0E}">
        <p15:presenceInfo xmlns:p15="http://schemas.microsoft.com/office/powerpoint/2012/main" userId="S-1-5-21-839522115-1383384898-515967899-258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D2C9"/>
    <a:srgbClr val="70AC4C"/>
    <a:srgbClr val="008E67"/>
    <a:srgbClr val="755E7A"/>
    <a:srgbClr val="7030A0"/>
    <a:srgbClr val="2771DA"/>
    <a:srgbClr val="00946F"/>
    <a:srgbClr val="D4F6F5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 autoAdjust="0"/>
    <p:restoredTop sz="96433" autoAdjust="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DBD64-1FC2-49FB-929B-03231C7A94BA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5F335-9DAC-481C-B313-0A77A2151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2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b.ca/cic/datasets/ddos-2019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eeexplore.ieee.org/document/8888419" TargetMode="External"/><Relationship Id="rId4" Type="http://schemas.openxmlformats.org/officeDocument/2006/relationships/hyperlink" Target="http://205.174.165.80/CICDataset/CICDDoS2019/Dataset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https://www.unb.ca/cic/datasets/ddos-2019.html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http://205.174.165.80/CICDataset/CICDDoS2019/Dataset/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https://ieeexplore.ieee.org/document/8888419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3311B-F6B0-4075-87C5-85CB6357BEE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321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comp_top_k.py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3311B-F6B0-4075-87C5-85CB6357BEE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497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hpe.kadanza.com/kadanza/photography/ppt-title-images/#/overview" TargetMode="Externa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12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ADE0-BDB2-4AA1-A6EF-F18B42451940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389696" y="1017588"/>
            <a:ext cx="7864475" cy="5078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89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3" hasCustomPrompt="1"/>
          </p:nvPr>
        </p:nvSpPr>
        <p:spPr bwMode="ltGray">
          <a:xfrm>
            <a:off x="6214763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206067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48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4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1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80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1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F0DB-1D79-44FD-827D-9447C69856DA}" type="datetime4">
              <a:rPr lang="en-US" smtClean="0">
                <a:solidFill>
                  <a:prstClr val="white"/>
                </a:solidFill>
              </a:rPr>
              <a:pPr/>
              <a:t>March 19, 2020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8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0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1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6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4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76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2575" indent="-282575">
              <a:buFont typeface="Arial" panose="020B0604020202020204" pitchFamily="34" charset="0"/>
              <a:buChar char="•"/>
              <a:defRPr/>
            </a:lvl1pPr>
            <a:lvl2pPr marL="631825" indent="-290513">
              <a:buFont typeface="Arial" panose="020B0604020202020204" pitchFamily="34" charset="0"/>
              <a:buChar char="•"/>
              <a:defRPr/>
            </a:lvl2pPr>
            <a:lvl3pPr marL="914400" indent="-282575">
              <a:buFont typeface="Arial" panose="020B0604020202020204" pitchFamily="34" charset="0"/>
              <a:buChar char="•"/>
              <a:tabLst>
                <a:tab pos="398463" algn="l"/>
              </a:tabLst>
              <a:defRPr/>
            </a:lvl3pPr>
            <a:lvl4pPr marL="1254125" indent="-292100">
              <a:buFont typeface="Arial" panose="020B0604020202020204" pitchFamily="34" charset="0"/>
              <a:buChar char="•"/>
              <a:defRPr/>
            </a:lvl4pPr>
            <a:lvl5pPr marL="1546225" indent="-2825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64E8-15A0-4055-AA0E-D4149EE3CDA6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50B1-E936-40D6-8E13-BB4397D8F18A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A60B-68A1-47D0-9AFE-61CC409BCAA4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094-5B8D-4315-A849-6D2A0D630FB6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E337-C088-4F24-AB9D-AD162351A4D3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0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B084-B58F-4299-AB3F-D821286B1D29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74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17B0-71FA-40A2-B9AC-8A20B77B34A4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91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20EB-7BE6-42C8-9FFC-857661A76BB9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74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7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B4D3-4D95-41B6-AE77-1F1CCD28645A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39879-E133-45FD-8B27-1BBB4A3BF6AE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C7AC-C72F-45CF-9FE5-ECB0DB33F7D3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9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1EC1-601B-4717-B5D6-A3E2445DB15D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71A2-87AA-41A9-A542-426CD99C94FC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90AB-D23E-49E3-A4C2-376C4BCF6B6B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FDEE-4A3B-4DEB-9469-DD36B5B1AA66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5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6A53-78B9-45D2-B920-28A9DE2604FE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3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41D3-68D4-4CAF-9FAA-5AAE7EB8A106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4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2189-DA61-4500-8FC0-A591D490450E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4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3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DF79E95-C3BF-4BAB-8003-9A0BB433488F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3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2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8367-A1EF-430C-8CA7-EE89F48FF8B6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79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65C9-368A-4190-8656-8B456021B165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67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255597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426718"/>
            <a:ext cx="10972800" cy="958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" y="975361"/>
            <a:ext cx="10960293" cy="410095"/>
          </a:xfrm>
        </p:spPr>
        <p:txBody>
          <a:bodyPr/>
          <a:lstStyle>
            <a:lvl1pPr marL="0" indent="0">
              <a:buNone/>
              <a:defRPr sz="2133">
                <a:solidFill>
                  <a:srgbClr val="5F606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693735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5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596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5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1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998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5" y="457001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20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5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596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5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1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998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5" y="457001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51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7996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7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3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7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4" y="457204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998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5" y="457001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8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196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798">
                <a:solidFill>
                  <a:schemeClr val="tx1"/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26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F77-47C4-461C-B72B-3EDC3ED8ABF3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7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5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603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9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198">
                <a:solidFill>
                  <a:schemeClr val="bg1"/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3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50"/>
            <a:ext cx="8228011" cy="576263"/>
          </a:xfrm>
        </p:spPr>
        <p:txBody>
          <a:bodyPr>
            <a:noAutofit/>
          </a:bodyPr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5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50"/>
            <a:ext cx="8228011" cy="576263"/>
          </a:xfrm>
        </p:spPr>
        <p:txBody>
          <a:bodyPr>
            <a:noAutofit/>
          </a:bodyPr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5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3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50"/>
            <a:ext cx="8228011" cy="576263"/>
          </a:xfrm>
        </p:spPr>
        <p:txBody>
          <a:bodyPr>
            <a:noAutofit/>
          </a:bodyPr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white"/>
                </a:solidFill>
              </a:rPr>
              <a:pPr/>
              <a:t>3/19/2020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5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17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50"/>
            <a:ext cx="8228011" cy="576263"/>
          </a:xfrm>
        </p:spPr>
        <p:txBody>
          <a:bodyPr>
            <a:noAutofit/>
          </a:bodyPr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white"/>
                </a:solidFill>
              </a:rPr>
              <a:pPr/>
              <a:t>3/19/2020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5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15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5" y="381000"/>
            <a:ext cx="9456737" cy="2286000"/>
          </a:xfrm>
        </p:spPr>
        <p:txBody>
          <a:bodyPr>
            <a:noAutofit/>
          </a:bodyPr>
          <a:lstStyle>
            <a:lvl1pPr marL="328415" indent="-328415">
              <a:lnSpc>
                <a:spcPct val="80000"/>
              </a:lnSpc>
              <a:defRPr sz="5996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4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998" baseline="0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0" name="Freeform 5"/>
          <p:cNvSpPr>
            <a:spLocks noChangeAspect="1" noEditPoints="1"/>
          </p:cNvSpPr>
          <p:nvPr userDrawn="1"/>
        </p:nvSpPr>
        <p:spPr bwMode="invGray">
          <a:xfrm>
            <a:off x="11589757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5" y="381000"/>
            <a:ext cx="9456737" cy="2286000"/>
          </a:xfrm>
        </p:spPr>
        <p:txBody>
          <a:bodyPr>
            <a:noAutofit/>
          </a:bodyPr>
          <a:lstStyle>
            <a:lvl1pPr marL="328986" indent="-328986">
              <a:lnSpc>
                <a:spcPct val="80000"/>
              </a:lnSpc>
              <a:defRPr sz="5996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4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9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6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white"/>
                </a:solidFill>
              </a:rPr>
              <a:pPr/>
              <a:t>3/19/2020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588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3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4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="0" baseline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6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99A4-F69E-4038-809E-DB6345A4D48F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44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0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9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6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6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6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0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6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6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3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2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6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2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6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2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6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798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2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3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B4BE-6FC5-431A-AC4C-755524DBC99F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2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0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4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7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0" y="2819400"/>
            <a:ext cx="3657601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tx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22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5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2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2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6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6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7996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7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5" y="457001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6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76401"/>
            <a:ext cx="10972801" cy="441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1661890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2057400"/>
            <a:ext cx="10972801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9322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0663-9E45-4A95-BE4D-02D3705335A4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0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6688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2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2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2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2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2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2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1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1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2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2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2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2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b"/>
          <a:lstStyle>
            <a:lvl1pPr algn="l">
              <a:defRPr sz="27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6705600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80960" y="1295400"/>
            <a:ext cx="3901440" cy="48006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6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b"/>
          <a:lstStyle>
            <a:lvl1pPr algn="l">
              <a:defRPr sz="27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9122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8642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9122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8642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7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 Whee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0" cy="68580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613325" y="6246758"/>
            <a:ext cx="969470" cy="390524"/>
            <a:chOff x="3578225" y="1146175"/>
            <a:chExt cx="5038725" cy="2111375"/>
          </a:xfrm>
        </p:grpSpPr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798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798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83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3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64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0948-EF85-45A8-A477-A43A69A7358F}" type="datetime4">
              <a:rPr lang="en-US" smtClean="0">
                <a:solidFill>
                  <a:prstClr val="white"/>
                </a:solidFill>
              </a:rPr>
              <a:pPr/>
              <a:t>March 19, 2020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943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630583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DE89E88-AA0C-49B4-9BC1-610AE2FDBE94}"/>
              </a:ext>
            </a:extLst>
          </p:cNvPr>
          <p:cNvSpPr/>
          <p:nvPr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 Light" panose="020B03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 Light" panose="020B0303030202060203" pitchFamily="34" charset="0"/>
              </a:rPr>
              <a:t>To change your section image, go to </a:t>
            </a:r>
            <a:r>
              <a:rPr lang="en-US" sz="1500" dirty="0">
                <a:latin typeface="+mj-lt"/>
              </a:rPr>
              <a:t>[View] </a:t>
            </a:r>
            <a:r>
              <a:rPr lang="en-US" sz="1500" dirty="0">
                <a:latin typeface="MetricHPE Light" panose="020B0303030202060203" pitchFamily="34" charset="0"/>
              </a:rPr>
              <a:t>-&gt; </a:t>
            </a:r>
            <a:r>
              <a:rPr lang="en-US" sz="1500" dirty="0">
                <a:latin typeface="+mj-lt"/>
              </a:rPr>
              <a:t>[Slide Master] </a:t>
            </a:r>
            <a:r>
              <a:rPr lang="en-US" sz="1500" dirty="0">
                <a:latin typeface="MetricHPE Light" panose="020B0303030202060203" pitchFamily="34" charset="0"/>
              </a:rPr>
              <a:t>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 Light" panose="020B0303030202060203" pitchFamily="34" charset="0"/>
              </a:rPr>
              <a:t>A collection of images specifically formatted for use as PPT title slides can be found </a:t>
            </a:r>
            <a:r>
              <a:rPr lang="en-US" sz="1500" dirty="0">
                <a:latin typeface="+mj-lt"/>
                <a:hlinkClick r:id="rId4"/>
              </a:rPr>
              <a:t>here</a:t>
            </a:r>
            <a:r>
              <a:rPr lang="en-US" sz="1500" dirty="0">
                <a:latin typeface="MetricHPE Light" panose="020B03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+mj-lt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 err="1">
              <a:solidFill>
                <a:schemeClr val="bg1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1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Private | Confidential | Internal Use Only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Private | Confidential | Internal Use Only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93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white"/>
                </a:solidFill>
              </a:rPr>
              <a:t>Private | Confidential | Internal Use Only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01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8756-6477-415D-AB8D-F0897E238762}" type="datetime4">
              <a:rPr lang="en-US" smtClean="0">
                <a:solidFill>
                  <a:prstClr val="white"/>
                </a:solidFill>
              </a:rPr>
              <a:pPr/>
              <a:t>March 19, 2020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319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0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4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7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1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image" Target="../media/image3.emf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41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4" Type="http://schemas.openxmlformats.org/officeDocument/2006/relationships/tags" Target="../tags/tag1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vmlDrawing" Target="../drawings/vmlDrawing1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40" Type="http://schemas.openxmlformats.org/officeDocument/2006/relationships/image" Target="../media/image5.jpg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F4A495B1-C011-4E9A-BB1F-BF136034FD23}" type="datetime4">
              <a:rPr lang="en-US" smtClean="0">
                <a:solidFill>
                  <a:prstClr val="black"/>
                </a:solidFill>
              </a:rPr>
              <a:pPr/>
              <a:t>March 19,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81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736" r:id="rId34"/>
    <p:sldLayoutId id="2147483737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44"/>
            </p:custDataLst>
            <p:extLst/>
          </p:nvPr>
        </p:nvGraphicFramePr>
        <p:xfrm>
          <a:off x="1590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2" name="think-cell Slide" r:id="rId45" imgW="270" imgH="270" progId="TCLayout.ActiveDocument.1">
                  <p:embed/>
                </p:oleObj>
              </mc:Choice>
              <mc:Fallback>
                <p:oleObj name="think-cell Slide" r:id="rId4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90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4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3" y="437706"/>
            <a:ext cx="10972801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4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3/19/2020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Confidential,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72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91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2798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770" indent="-182770" algn="l" defTabSz="9138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11234" indent="-182770" algn="l" defTabSz="913852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310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082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158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0930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006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0778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3548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343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•"/>
        <a:defRPr sz="20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6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ltGray">
          <a:xfrm>
            <a:off x="16550" y="19472"/>
            <a:ext cx="12197036" cy="6852472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0" name="Group 139"/>
          <p:cNvGrpSpPr/>
          <p:nvPr/>
        </p:nvGrpSpPr>
        <p:grpSpPr>
          <a:xfrm>
            <a:off x="-46679" y="4925617"/>
            <a:ext cx="5590398" cy="1835182"/>
            <a:chOff x="991777" y="-60071"/>
            <a:chExt cx="5590398" cy="1835182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203158" y="74812"/>
              <a:ext cx="5354353" cy="154694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203158" y="1357041"/>
              <a:ext cx="5360982" cy="3631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236360" y="1393356"/>
              <a:ext cx="3178" cy="20936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90041" y="1381997"/>
              <a:ext cx="3178" cy="2207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99775" y="1386271"/>
              <a:ext cx="3178" cy="19890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591523" y="1386271"/>
              <a:ext cx="3178" cy="216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558094" y="1222511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BPS0</a:t>
              </a:r>
              <a:endParaRPr lang="en-GB" sz="1100" b="1" dirty="0" err="1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8616" y="1222510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BPS1</a:t>
              </a:r>
              <a:endParaRPr lang="en-GB" sz="1100" b="1" dirty="0" err="1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0319" y="1238603"/>
              <a:ext cx="917559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ASIC FAN</a:t>
              </a:r>
              <a:endParaRPr lang="en-GB" sz="1100" b="1" dirty="0" err="1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05810" y="1238603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3</a:t>
              </a:r>
              <a:endParaRPr lang="en-GB" sz="1100" b="1" dirty="0" err="1" smtClean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203158" y="1116165"/>
              <a:ext cx="5371392" cy="1879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435883" y="112938"/>
              <a:ext cx="1182919" cy="1698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35883" y="612883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15 CPU3 x16</a:t>
              </a:r>
              <a:endParaRPr lang="en-GB" sz="5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35883" y="861530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16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82538" y="354445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10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82537" y="860226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12 CPU3 x16</a:t>
              </a:r>
              <a:endParaRPr lang="en-GB" sz="5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14829" y="113540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5 CPU0 x8</a:t>
              </a:r>
              <a:endParaRPr lang="en-GB" sz="5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14829" y="612883"/>
              <a:ext cx="1108025" cy="167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7 CPU1 x16</a:t>
              </a:r>
              <a:endParaRPr lang="en-GB" sz="5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63325" y="9353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x8 ((NVMe 1.6 TB) </a:t>
              </a:r>
              <a:endParaRPr lang="en-GB" sz="5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263324" y="33931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Slot 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63323" y="573536"/>
              <a:ext cx="1116085" cy="1707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63322" y="83899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4 CPU1 x16</a:t>
              </a:r>
              <a:endParaRPr lang="en-GB" sz="5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085382" y="1115911"/>
              <a:ext cx="1170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BASE I/O or BMC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644342" y="287364"/>
              <a:ext cx="1313501" cy="6186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 smtClean="0"/>
                <a:t>Chassis #1</a:t>
              </a:r>
              <a:endParaRPr lang="en-GB" dirty="0" err="1" smtClean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69014" y="996199"/>
              <a:ext cx="2413161" cy="51475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 b="1" i="1" dirty="0" smtClean="0">
                  <a:solidFill>
                    <a:schemeClr val="accent4"/>
                  </a:solidFill>
                </a:rPr>
                <a:t>(128GB * 24 DDR4 RAM = 3TB RAM)</a:t>
              </a:r>
              <a:endParaRPr lang="en-GB" sz="1050" b="1" i="1" dirty="0" err="1" smtClean="0">
                <a:solidFill>
                  <a:schemeClr val="accent4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53106" y="1253430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2</a:t>
              </a:r>
              <a:endParaRPr lang="en-GB" sz="1100" b="1" dirty="0" err="1" smtClean="0"/>
            </a:p>
          </p:txBody>
        </p:sp>
        <p:sp>
          <p:nvSpPr>
            <p:cNvPr id="97" name="Rounded Rectangle 96"/>
            <p:cNvSpPr/>
            <p:nvPr/>
          </p:nvSpPr>
          <p:spPr bwMode="ltGray">
            <a:xfrm>
              <a:off x="5407215" y="365277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98" name="Rounded Rectangle 97"/>
            <p:cNvSpPr/>
            <p:nvPr/>
          </p:nvSpPr>
          <p:spPr bwMode="ltGray">
            <a:xfrm>
              <a:off x="5953968" y="372273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4829" y="33677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6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906769" y="857768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8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682538" y="106095"/>
              <a:ext cx="1179659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9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679278" y="611575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11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35883" y="352931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14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-46679" y="3316974"/>
            <a:ext cx="5590398" cy="1835182"/>
            <a:chOff x="991777" y="-60071"/>
            <a:chExt cx="5590398" cy="1835182"/>
          </a:xfrm>
        </p:grpSpPr>
        <p:sp>
          <p:nvSpPr>
            <p:cNvPr id="142" name="Rectangle 141"/>
            <p:cNvSpPr/>
            <p:nvPr/>
          </p:nvSpPr>
          <p:spPr bwMode="ltGray">
            <a:xfrm>
              <a:off x="1203158" y="74812"/>
              <a:ext cx="5354353" cy="154694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3" name="Straight Connector 142"/>
            <p:cNvCxnSpPr/>
            <p:nvPr/>
          </p:nvCxnSpPr>
          <p:spPr>
            <a:xfrm>
              <a:off x="1203158" y="1357041"/>
              <a:ext cx="5360982" cy="3631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2236360" y="1393356"/>
              <a:ext cx="3178" cy="20936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3190041" y="1381997"/>
              <a:ext cx="3178" cy="2207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4399775" y="1386271"/>
              <a:ext cx="3178" cy="19890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591523" y="1386271"/>
              <a:ext cx="3178" cy="216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1558094" y="1222511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BPS0</a:t>
              </a:r>
              <a:endParaRPr lang="en-GB" sz="1100" b="1" dirty="0" err="1" smtClean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378616" y="1222510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BPS1</a:t>
              </a:r>
              <a:endParaRPr lang="en-GB" sz="1100" b="1" dirty="0" err="1" smtClean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380319" y="1238603"/>
              <a:ext cx="917559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ASIC FAN</a:t>
              </a:r>
              <a:endParaRPr lang="en-GB" sz="1100" b="1" dirty="0" err="1" smtClean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805810" y="1238603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3</a:t>
              </a:r>
              <a:endParaRPr lang="en-GB" sz="1100" b="1" dirty="0" err="1" smtClean="0"/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1203158" y="1116165"/>
              <a:ext cx="5371392" cy="1879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2"/>
            <p:cNvSpPr/>
            <p:nvPr/>
          </p:nvSpPr>
          <p:spPr>
            <a:xfrm>
              <a:off x="1435883" y="112938"/>
              <a:ext cx="1182919" cy="1698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435883" y="612883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15 CPU3 x16</a:t>
              </a:r>
              <a:endParaRPr lang="en-GB" sz="500" dirty="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435883" y="861530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16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682538" y="354445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10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682537" y="860226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12 CPU3 x16</a:t>
              </a:r>
              <a:endParaRPr lang="en-GB" sz="500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914829" y="113540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5 CPU0 x8</a:t>
              </a:r>
              <a:endParaRPr lang="en-GB" sz="500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914829" y="612883"/>
              <a:ext cx="1108025" cy="167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7 CPU1 x16</a:t>
              </a:r>
              <a:endParaRPr lang="en-GB" sz="500" dirty="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263325" y="9353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x8 ((NVMe 1.6 TB) </a:t>
              </a:r>
              <a:endParaRPr lang="en-GB" sz="500" dirty="0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263324" y="33931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Slot 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263323" y="573536"/>
              <a:ext cx="1116085" cy="1707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63322" y="83899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4 CPU1 x16</a:t>
              </a:r>
              <a:endParaRPr lang="en-GB" sz="500" dirty="0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085382" y="1115911"/>
              <a:ext cx="1170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BASE I/O or BMC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 rot="16200000">
              <a:off x="644342" y="287364"/>
              <a:ext cx="1313501" cy="6186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 smtClean="0"/>
                <a:t>Chassis #2</a:t>
              </a:r>
              <a:endParaRPr lang="en-GB" dirty="0" err="1" smtClean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169014" y="996199"/>
              <a:ext cx="2413161" cy="51475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 b="1" i="1" dirty="0" smtClean="0">
                  <a:solidFill>
                    <a:schemeClr val="accent4"/>
                  </a:solidFill>
                </a:rPr>
                <a:t>(128GB * 24 DDR4 RAM = 3TB RAM)</a:t>
              </a:r>
              <a:endParaRPr lang="en-GB" sz="1050" b="1" i="1" dirty="0" err="1" smtClean="0">
                <a:solidFill>
                  <a:schemeClr val="accent4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653106" y="1253430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2</a:t>
              </a:r>
              <a:endParaRPr lang="en-GB" sz="1100" b="1" dirty="0" err="1" smtClean="0"/>
            </a:p>
          </p:txBody>
        </p:sp>
        <p:sp>
          <p:nvSpPr>
            <p:cNvPr id="168" name="Rounded Rectangle 167"/>
            <p:cNvSpPr/>
            <p:nvPr/>
          </p:nvSpPr>
          <p:spPr bwMode="ltGray">
            <a:xfrm>
              <a:off x="5407215" y="365277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169" name="Rounded Rectangle 168"/>
            <p:cNvSpPr/>
            <p:nvPr/>
          </p:nvSpPr>
          <p:spPr bwMode="ltGray">
            <a:xfrm>
              <a:off x="5953968" y="372273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914829" y="33677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6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906769" y="857768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8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682538" y="106095"/>
              <a:ext cx="1179659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9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679278" y="611575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11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435883" y="352931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14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-46679" y="1712790"/>
            <a:ext cx="5590398" cy="1835182"/>
            <a:chOff x="991777" y="-60071"/>
            <a:chExt cx="5590398" cy="1835182"/>
          </a:xfrm>
        </p:grpSpPr>
        <p:sp>
          <p:nvSpPr>
            <p:cNvPr id="176" name="Rectangle 175"/>
            <p:cNvSpPr/>
            <p:nvPr/>
          </p:nvSpPr>
          <p:spPr bwMode="ltGray">
            <a:xfrm>
              <a:off x="1203158" y="74812"/>
              <a:ext cx="5354353" cy="154694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/>
            <p:cNvCxnSpPr/>
            <p:nvPr/>
          </p:nvCxnSpPr>
          <p:spPr>
            <a:xfrm>
              <a:off x="1203158" y="1357041"/>
              <a:ext cx="5360982" cy="3631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2236360" y="1393356"/>
              <a:ext cx="3178" cy="20936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3190041" y="1381997"/>
              <a:ext cx="3178" cy="2207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4399775" y="1386271"/>
              <a:ext cx="3178" cy="19890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5591523" y="1386271"/>
              <a:ext cx="3178" cy="216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1558094" y="1222511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BPS0</a:t>
              </a:r>
              <a:endParaRPr lang="en-GB" sz="1100" b="1" dirty="0" err="1" smtClean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2378616" y="1222510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BPS1</a:t>
              </a:r>
              <a:endParaRPr lang="en-GB" sz="1100" b="1" dirty="0" err="1" smtClean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3380319" y="1238603"/>
              <a:ext cx="917559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ASIC FAN</a:t>
              </a:r>
              <a:endParaRPr lang="en-GB" sz="1100" b="1" dirty="0" err="1" smtClean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805810" y="1238603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3</a:t>
              </a:r>
              <a:endParaRPr lang="en-GB" sz="1100" b="1" dirty="0" err="1" smtClean="0"/>
            </a:p>
          </p:txBody>
        </p:sp>
        <p:cxnSp>
          <p:nvCxnSpPr>
            <p:cNvPr id="186" name="Straight Connector 185"/>
            <p:cNvCxnSpPr/>
            <p:nvPr/>
          </p:nvCxnSpPr>
          <p:spPr>
            <a:xfrm>
              <a:off x="1203158" y="1116165"/>
              <a:ext cx="5371392" cy="1879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tangle 186"/>
            <p:cNvSpPr/>
            <p:nvPr/>
          </p:nvSpPr>
          <p:spPr>
            <a:xfrm>
              <a:off x="1435883" y="112938"/>
              <a:ext cx="1182919" cy="1698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435883" y="612883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15 CPU3 x16</a:t>
              </a:r>
              <a:endParaRPr lang="en-GB" sz="500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435883" y="861530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16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682538" y="354445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10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682537" y="860226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12 CPU3 x16</a:t>
              </a:r>
              <a:endParaRPr lang="en-GB" sz="500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3914829" y="113540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5 CPU0 x8</a:t>
              </a:r>
              <a:endParaRPr lang="en-GB" sz="500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914829" y="612883"/>
              <a:ext cx="1108025" cy="167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7 CPU1 x16</a:t>
              </a:r>
              <a:endParaRPr lang="en-GB" sz="500" dirty="0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5263325" y="9353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x8 ((NVMe 1.6 TB) </a:t>
              </a:r>
              <a:endParaRPr lang="en-GB" sz="500" dirty="0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63324" y="33931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Slot 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263323" y="573536"/>
              <a:ext cx="1116085" cy="1707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263322" y="83899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4 CPU1 x16</a:t>
              </a:r>
              <a:endParaRPr lang="en-GB" sz="500" dirty="0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085382" y="1115911"/>
              <a:ext cx="1170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BASE I/O or BMC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 rot="16200000">
              <a:off x="644342" y="287364"/>
              <a:ext cx="1313501" cy="6186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 smtClean="0"/>
                <a:t>Chassis #3</a:t>
              </a:r>
              <a:endParaRPr lang="en-GB" dirty="0" err="1" smtClean="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4169014" y="996199"/>
              <a:ext cx="2413161" cy="51475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 b="1" i="1" dirty="0" smtClean="0">
                  <a:solidFill>
                    <a:schemeClr val="accent4"/>
                  </a:solidFill>
                </a:rPr>
                <a:t>(128GB * 24 DDR4 RAM = 3TB RAM)</a:t>
              </a:r>
              <a:endParaRPr lang="en-GB" sz="1050" b="1" i="1" dirty="0" err="1" smtClean="0">
                <a:solidFill>
                  <a:schemeClr val="accent4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653106" y="1253430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2</a:t>
              </a:r>
              <a:endParaRPr lang="en-GB" sz="1100" b="1" dirty="0" err="1" smtClean="0"/>
            </a:p>
          </p:txBody>
        </p:sp>
        <p:sp>
          <p:nvSpPr>
            <p:cNvPr id="202" name="Rounded Rectangle 201"/>
            <p:cNvSpPr/>
            <p:nvPr/>
          </p:nvSpPr>
          <p:spPr bwMode="ltGray">
            <a:xfrm>
              <a:off x="5407215" y="365277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203" name="Rounded Rectangle 202"/>
            <p:cNvSpPr/>
            <p:nvPr/>
          </p:nvSpPr>
          <p:spPr bwMode="ltGray">
            <a:xfrm>
              <a:off x="5953968" y="372273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3914829" y="33677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6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3906769" y="857768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8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2682538" y="106095"/>
              <a:ext cx="1179659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9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679278" y="611575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11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1435883" y="352931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14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-46679" y="103314"/>
            <a:ext cx="5590398" cy="1835182"/>
            <a:chOff x="991777" y="-60071"/>
            <a:chExt cx="5590398" cy="1835182"/>
          </a:xfrm>
        </p:grpSpPr>
        <p:sp>
          <p:nvSpPr>
            <p:cNvPr id="210" name="Rectangle 209"/>
            <p:cNvSpPr/>
            <p:nvPr/>
          </p:nvSpPr>
          <p:spPr bwMode="ltGray">
            <a:xfrm>
              <a:off x="1203158" y="74812"/>
              <a:ext cx="5354353" cy="154694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1" name="Straight Connector 210"/>
            <p:cNvCxnSpPr/>
            <p:nvPr/>
          </p:nvCxnSpPr>
          <p:spPr>
            <a:xfrm>
              <a:off x="1203158" y="1357041"/>
              <a:ext cx="5360982" cy="3631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2236360" y="1393356"/>
              <a:ext cx="3178" cy="20936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3190041" y="1381997"/>
              <a:ext cx="3178" cy="2207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4399775" y="1386271"/>
              <a:ext cx="3178" cy="19890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5591523" y="1386271"/>
              <a:ext cx="3178" cy="216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/>
            <p:cNvSpPr txBox="1"/>
            <p:nvPr/>
          </p:nvSpPr>
          <p:spPr>
            <a:xfrm>
              <a:off x="1558094" y="1222511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BPS0</a:t>
              </a:r>
              <a:endParaRPr lang="en-GB" sz="1100" b="1" dirty="0" err="1" smtClean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2378616" y="1222510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BPS1</a:t>
              </a:r>
              <a:endParaRPr lang="en-GB" sz="1100" b="1" dirty="0" err="1" smtClean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3380319" y="1238603"/>
              <a:ext cx="917559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ASIC FAN</a:t>
              </a:r>
              <a:endParaRPr lang="en-GB" sz="1100" b="1" dirty="0" err="1" smtClean="0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805810" y="1238603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3</a:t>
              </a:r>
              <a:endParaRPr lang="en-GB" sz="1100" b="1" dirty="0" err="1" smtClean="0"/>
            </a:p>
          </p:txBody>
        </p:sp>
        <p:cxnSp>
          <p:nvCxnSpPr>
            <p:cNvPr id="220" name="Straight Connector 219"/>
            <p:cNvCxnSpPr/>
            <p:nvPr/>
          </p:nvCxnSpPr>
          <p:spPr>
            <a:xfrm>
              <a:off x="1203158" y="1116165"/>
              <a:ext cx="5371392" cy="1879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20"/>
            <p:cNvSpPr/>
            <p:nvPr/>
          </p:nvSpPr>
          <p:spPr>
            <a:xfrm>
              <a:off x="1435883" y="112938"/>
              <a:ext cx="1182919" cy="1698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435883" y="612883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15 CPU3 x16</a:t>
              </a:r>
              <a:endParaRPr lang="en-GB" sz="500" dirty="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435883" y="861530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16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682538" y="354445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10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682537" y="860226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12 CPU3 x16</a:t>
              </a:r>
              <a:endParaRPr lang="en-GB" sz="500" dirty="0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3914829" y="113540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5 CPU0 x8</a:t>
              </a:r>
              <a:endParaRPr lang="en-GB" sz="500" dirty="0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3914829" y="612883"/>
              <a:ext cx="1108025" cy="167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7 CPU1 x16</a:t>
              </a:r>
              <a:endParaRPr lang="en-GB" sz="500" dirty="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263325" y="9353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x8 ((NVMe 1.6 TB) </a:t>
              </a:r>
              <a:endParaRPr lang="en-GB" sz="500" dirty="0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63324" y="33931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Slot 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263323" y="573536"/>
              <a:ext cx="1116085" cy="1707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263322" y="83899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4 CPU1 x16</a:t>
              </a:r>
              <a:endParaRPr lang="en-GB" sz="500" dirty="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085382" y="1115911"/>
              <a:ext cx="1170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BASE I/O or BMC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 rot="16200000">
              <a:off x="644342" y="287364"/>
              <a:ext cx="1313501" cy="6186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 smtClean="0"/>
                <a:t>Chassis #4</a:t>
              </a:r>
              <a:endParaRPr lang="en-GB" dirty="0" err="1" smtClean="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4169014" y="996199"/>
              <a:ext cx="2413161" cy="51475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 b="1" i="1" dirty="0" smtClean="0">
                  <a:solidFill>
                    <a:schemeClr val="accent4"/>
                  </a:solidFill>
                </a:rPr>
                <a:t>(128GB * 24 DDR4 RAM = 3TB RAM)</a:t>
              </a:r>
              <a:endParaRPr lang="en-GB" sz="1050" b="1" i="1" dirty="0" err="1" smtClean="0">
                <a:solidFill>
                  <a:schemeClr val="accent4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653106" y="1253430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2</a:t>
              </a:r>
              <a:endParaRPr lang="en-GB" sz="1100" b="1" dirty="0" err="1" smtClean="0"/>
            </a:p>
          </p:txBody>
        </p:sp>
        <p:sp>
          <p:nvSpPr>
            <p:cNvPr id="236" name="Rounded Rectangle 235"/>
            <p:cNvSpPr/>
            <p:nvPr/>
          </p:nvSpPr>
          <p:spPr bwMode="ltGray">
            <a:xfrm>
              <a:off x="5407215" y="365277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237" name="Rounded Rectangle 236"/>
            <p:cNvSpPr/>
            <p:nvPr/>
          </p:nvSpPr>
          <p:spPr bwMode="ltGray">
            <a:xfrm>
              <a:off x="5953968" y="372273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3914829" y="33677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6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3906769" y="857768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8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2682538" y="106095"/>
              <a:ext cx="1179659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9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2679278" y="611575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11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435883" y="352931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14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</p:grpSp>
      <p:sp>
        <p:nvSpPr>
          <p:cNvPr id="243" name="Cloud 242"/>
          <p:cNvSpPr/>
          <p:nvPr/>
        </p:nvSpPr>
        <p:spPr bwMode="ltGray">
          <a:xfrm>
            <a:off x="10905100" y="1862082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Subnet1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44" name="Cloud 243"/>
          <p:cNvSpPr/>
          <p:nvPr/>
        </p:nvSpPr>
        <p:spPr bwMode="ltGray">
          <a:xfrm>
            <a:off x="10857679" y="2778792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Subnet2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45" name="Cloud 244"/>
          <p:cNvSpPr/>
          <p:nvPr/>
        </p:nvSpPr>
        <p:spPr bwMode="ltGray">
          <a:xfrm>
            <a:off x="10865535" y="3869374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Subnet3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47" name="Cloud 246"/>
          <p:cNvSpPr/>
          <p:nvPr/>
        </p:nvSpPr>
        <p:spPr bwMode="ltGray">
          <a:xfrm>
            <a:off x="8783663" y="2807259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Isolated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Network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49" name="Straight Arrow Connector 248"/>
          <p:cNvCxnSpPr>
            <a:stCxn id="243" idx="2"/>
            <a:endCxn id="247" idx="0"/>
          </p:cNvCxnSpPr>
          <p:nvPr/>
        </p:nvCxnSpPr>
        <p:spPr>
          <a:xfrm flipH="1">
            <a:off x="9968989" y="2184728"/>
            <a:ext cx="939791" cy="94517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44" idx="2"/>
            <a:endCxn id="247" idx="0"/>
          </p:cNvCxnSpPr>
          <p:nvPr/>
        </p:nvCxnSpPr>
        <p:spPr>
          <a:xfrm flipH="1">
            <a:off x="9968989" y="3101438"/>
            <a:ext cx="892370" cy="2846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45" idx="2"/>
            <a:endCxn id="247" idx="0"/>
          </p:cNvCxnSpPr>
          <p:nvPr/>
        </p:nvCxnSpPr>
        <p:spPr>
          <a:xfrm flipH="1" flipV="1">
            <a:off x="9968989" y="3129905"/>
            <a:ext cx="900226" cy="10621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/>
          <p:cNvSpPr/>
          <p:nvPr/>
        </p:nvSpPr>
        <p:spPr bwMode="ltGray">
          <a:xfrm>
            <a:off x="7883579" y="2227251"/>
            <a:ext cx="1052178" cy="1850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i="1" dirty="0" smtClean="0">
                <a:solidFill>
                  <a:schemeClr val="tx1"/>
                </a:solidFill>
              </a:rPr>
              <a:t>SWITCH  10/25G</a:t>
            </a:r>
            <a:endParaRPr lang="en-GB" sz="800" b="1" i="1" dirty="0">
              <a:solidFill>
                <a:schemeClr val="tx1"/>
              </a:solidFill>
            </a:endParaRPr>
          </a:p>
        </p:txBody>
      </p:sp>
      <p:sp>
        <p:nvSpPr>
          <p:cNvPr id="260" name="Rectangle 259"/>
          <p:cNvSpPr/>
          <p:nvPr/>
        </p:nvSpPr>
        <p:spPr bwMode="ltGray">
          <a:xfrm>
            <a:off x="6910039" y="2913431"/>
            <a:ext cx="1106614" cy="4298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bond0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62" name="Elbow Connector 261"/>
          <p:cNvCxnSpPr>
            <a:stCxn id="229" idx="3"/>
            <a:endCxn id="260" idx="1"/>
          </p:cNvCxnSpPr>
          <p:nvPr/>
        </p:nvCxnSpPr>
        <p:spPr>
          <a:xfrm>
            <a:off x="5340953" y="587343"/>
            <a:ext cx="1569086" cy="2540996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263"/>
          <p:cNvCxnSpPr>
            <a:stCxn id="195" idx="3"/>
            <a:endCxn id="260" idx="1"/>
          </p:cNvCxnSpPr>
          <p:nvPr/>
        </p:nvCxnSpPr>
        <p:spPr>
          <a:xfrm>
            <a:off x="5340953" y="2196819"/>
            <a:ext cx="1569086" cy="931520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stCxn id="161" idx="3"/>
            <a:endCxn id="260" idx="1"/>
          </p:cNvCxnSpPr>
          <p:nvPr/>
        </p:nvCxnSpPr>
        <p:spPr>
          <a:xfrm flipV="1">
            <a:off x="5340953" y="3128339"/>
            <a:ext cx="1569086" cy="672664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/>
          <p:cNvCxnSpPr>
            <a:stCxn id="30" idx="3"/>
            <a:endCxn id="260" idx="1"/>
          </p:cNvCxnSpPr>
          <p:nvPr/>
        </p:nvCxnSpPr>
        <p:spPr>
          <a:xfrm flipV="1">
            <a:off x="5340953" y="3128339"/>
            <a:ext cx="1569086" cy="2281307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>
            <a:stCxn id="260" idx="3"/>
            <a:endCxn id="258" idx="2"/>
          </p:cNvCxnSpPr>
          <p:nvPr/>
        </p:nvCxnSpPr>
        <p:spPr>
          <a:xfrm flipV="1">
            <a:off x="8016653" y="2412308"/>
            <a:ext cx="393015" cy="716031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Elbow Connector 273"/>
          <p:cNvCxnSpPr>
            <a:stCxn id="247" idx="2"/>
            <a:endCxn id="258" idx="2"/>
          </p:cNvCxnSpPr>
          <p:nvPr/>
        </p:nvCxnSpPr>
        <p:spPr>
          <a:xfrm rot="10800000">
            <a:off x="8409669" y="2412309"/>
            <a:ext cx="377675" cy="717597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74"/>
          <p:cNvSpPr txBox="1"/>
          <p:nvPr/>
        </p:nvSpPr>
        <p:spPr>
          <a:xfrm>
            <a:off x="5438559" y="250718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2 Port</a:t>
            </a:r>
            <a:endParaRPr lang="en-GB" sz="800" b="1" dirty="0" err="1" smtClean="0"/>
          </a:p>
        </p:txBody>
      </p:sp>
      <p:sp>
        <p:nvSpPr>
          <p:cNvPr id="276" name="TextBox 275"/>
          <p:cNvSpPr txBox="1"/>
          <p:nvPr/>
        </p:nvSpPr>
        <p:spPr>
          <a:xfrm>
            <a:off x="5415386" y="1888750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2 Port</a:t>
            </a:r>
            <a:endParaRPr lang="en-GB" sz="800" b="1" dirty="0" err="1" smtClean="0"/>
          </a:p>
        </p:txBody>
      </p:sp>
      <p:sp>
        <p:nvSpPr>
          <p:cNvPr id="277" name="TextBox 276"/>
          <p:cNvSpPr txBox="1"/>
          <p:nvPr/>
        </p:nvSpPr>
        <p:spPr>
          <a:xfrm>
            <a:off x="5424775" y="3477485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2 Port</a:t>
            </a:r>
            <a:endParaRPr lang="en-GB" sz="800" b="1" dirty="0" err="1" smtClean="0"/>
          </a:p>
        </p:txBody>
      </p:sp>
      <p:sp>
        <p:nvSpPr>
          <p:cNvPr id="278" name="TextBox 277"/>
          <p:cNvSpPr txBox="1"/>
          <p:nvPr/>
        </p:nvSpPr>
        <p:spPr>
          <a:xfrm>
            <a:off x="5415386" y="5081884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2 Port</a:t>
            </a:r>
            <a:endParaRPr lang="en-GB" sz="800" b="1" dirty="0" err="1" smtClean="0"/>
          </a:p>
        </p:txBody>
      </p:sp>
      <p:sp>
        <p:nvSpPr>
          <p:cNvPr id="279" name="TextBox 278"/>
          <p:cNvSpPr txBox="1"/>
          <p:nvPr/>
        </p:nvSpPr>
        <p:spPr>
          <a:xfrm>
            <a:off x="8070558" y="388765"/>
            <a:ext cx="2819298" cy="9192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**CONFIDENTIAL**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b="1" dirty="0" smtClean="0">
                <a:solidFill>
                  <a:schemeClr val="accent4"/>
                </a:solidFill>
              </a:rPr>
              <a:t>COMCAST PoC Setup Plan</a:t>
            </a:r>
            <a:endParaRPr lang="en-GB" b="1" dirty="0" err="1" smtClean="0">
              <a:solidFill>
                <a:schemeClr val="accent4"/>
              </a:solidFill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6496869" y="3223803"/>
            <a:ext cx="3639138" cy="75302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 dirty="0" smtClean="0"/>
              <a:t>Bond mode = </a:t>
            </a:r>
            <a:r>
              <a:rPr lang="en-US" sz="1200" dirty="0" err="1" smtClean="0"/>
              <a:t>lacp</a:t>
            </a:r>
            <a:r>
              <a:rPr lang="en-US" sz="1200" dirty="0" smtClean="0"/>
              <a:t> mode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GB" sz="1200" dirty="0"/>
              <a:t>BONDING_OPTS="</a:t>
            </a:r>
            <a:r>
              <a:rPr lang="en-GB" sz="1200" dirty="0" smtClean="0"/>
              <a:t>mode=4 </a:t>
            </a:r>
            <a:r>
              <a:rPr lang="en-GB" sz="1200" dirty="0" err="1"/>
              <a:t>miimon</a:t>
            </a:r>
            <a:r>
              <a:rPr lang="en-GB" sz="1200" dirty="0"/>
              <a:t>=500 </a:t>
            </a:r>
            <a:r>
              <a:rPr lang="en-GB" sz="1200" dirty="0" err="1"/>
              <a:t>updelay</a:t>
            </a:r>
            <a:r>
              <a:rPr lang="en-GB" sz="1200" dirty="0"/>
              <a:t>=1000</a:t>
            </a:r>
            <a:r>
              <a:rPr lang="en-GB" sz="1200" dirty="0" smtClean="0"/>
              <a:t>"</a:t>
            </a:r>
            <a:endParaRPr lang="en-GB" sz="1200" dirty="0"/>
          </a:p>
        </p:txBody>
      </p:sp>
      <p:graphicFrame>
        <p:nvGraphicFramePr>
          <p:cNvPr id="281" name="Table 2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7856"/>
              </p:ext>
            </p:extLst>
          </p:nvPr>
        </p:nvGraphicFramePr>
        <p:xfrm>
          <a:off x="6812175" y="3959926"/>
          <a:ext cx="3755532" cy="2851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9028"/>
                <a:gridCol w="1014433"/>
                <a:gridCol w="1082071"/>
              </a:tblGrid>
              <a:tr h="158838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Size</a:t>
                      </a:r>
                      <a:endParaRPr lang="en-GB" sz="800" dirty="0">
                        <a:effectLst/>
                        <a:latin typeface="MetricHPE Semibold" panose="020B07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Mount Point</a:t>
                      </a:r>
                      <a:endParaRPr lang="en-GB" sz="800">
                        <a:effectLst/>
                        <a:latin typeface="MetricHPE Semibold" panose="020B07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File System</a:t>
                      </a:r>
                      <a:endParaRPr lang="en-GB" sz="800">
                        <a:effectLst/>
                        <a:latin typeface="MetricHPE Semibold" panose="020B07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58838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500MB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/boot/efi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VFAT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2G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/boot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300GB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200GB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/tmp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400GB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/var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32GB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Swap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SWAP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500 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/home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1.8 TB </a:t>
                      </a:r>
                      <a:r>
                        <a:rPr lang="en-US" sz="800" dirty="0" smtClean="0">
                          <a:effectLst/>
                        </a:rPr>
                        <a:t> SATA SSD </a:t>
                      </a:r>
                      <a:r>
                        <a:rPr lang="en-US" sz="800" dirty="0">
                          <a:effectLst/>
                        </a:rPr>
                        <a:t>[ Separate disk ]</a:t>
                      </a:r>
                      <a:endParaRPr lang="en-GB" sz="800" dirty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/trovares_POC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776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1.8 TB  </a:t>
                      </a:r>
                      <a:r>
                        <a:rPr lang="en-US" sz="800" dirty="0" smtClean="0">
                          <a:effectLst/>
                        </a:rPr>
                        <a:t>SATA SSD [ </a:t>
                      </a:r>
                      <a:r>
                        <a:rPr lang="en-US" sz="800" dirty="0">
                          <a:effectLst/>
                        </a:rPr>
                        <a:t>Separate disk ]</a:t>
                      </a:r>
                      <a:endParaRPr lang="en-GB" sz="800" dirty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/ReservoirLab_POC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XFS</a:t>
                      </a:r>
                      <a:endParaRPr lang="en-GB" sz="800" dirty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70557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 smtClean="0">
                          <a:effectLst/>
                          <a:latin typeface="MetricHPE Light" panose="020B03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 * 1.6 TB NVMe</a:t>
                      </a:r>
                      <a:r>
                        <a:rPr lang="en-US" sz="800" baseline="0" dirty="0" smtClean="0">
                          <a:effectLst/>
                          <a:latin typeface="MetricHPE Light" panose="020B03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Drives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aseline="0" dirty="0" smtClean="0">
                          <a:effectLst/>
                          <a:latin typeface="MetricHPE Light" panose="020B03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/nvme_data1 /nvme_data2 /nvme_data3 /nvme_data4 /nvme_data5 /nvme_data6 /nvme_data7 /nvme_data8</a:t>
                      </a:r>
                      <a:endParaRPr lang="en-GB" sz="800" dirty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aseline="0" dirty="0" smtClean="0">
                          <a:effectLst/>
                          <a:latin typeface="MetricHPE Light" panose="020B03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/nvme_data9 /nvme_data10 /nvme_data11 /nvme_data12 /nvme_data13 /nvme_data14 /nvme_data15 /nvme_data16</a:t>
                      </a:r>
                      <a:endParaRPr lang="en-GB" sz="800" dirty="0" smtClean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dirty="0" smtClean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82" name="TextBox 281"/>
          <p:cNvSpPr txBox="1"/>
          <p:nvPr/>
        </p:nvSpPr>
        <p:spPr>
          <a:xfrm>
            <a:off x="6195999" y="2786225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8 Port</a:t>
            </a:r>
            <a:endParaRPr lang="en-GB" sz="800" b="1" dirty="0" err="1" smtClean="0"/>
          </a:p>
        </p:txBody>
      </p:sp>
      <p:sp>
        <p:nvSpPr>
          <p:cNvPr id="246" name="TextBox 245"/>
          <p:cNvSpPr txBox="1"/>
          <p:nvPr/>
        </p:nvSpPr>
        <p:spPr>
          <a:xfrm>
            <a:off x="114635" y="1166934"/>
            <a:ext cx="2180725" cy="493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900" b="1" i="1" dirty="0" smtClean="0">
                <a:solidFill>
                  <a:schemeClr val="accent4"/>
                </a:solidFill>
              </a:rPr>
              <a:t>(1.8 TB * 4 SATA SSD = 7.2 TB RAID1)</a:t>
            </a:r>
            <a:endParaRPr lang="en-GB" sz="900" b="1" i="1" dirty="0" err="1" smtClean="0">
              <a:solidFill>
                <a:schemeClr val="accent4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2262" y="2772502"/>
            <a:ext cx="2180725" cy="493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900" b="1" i="1" dirty="0" smtClean="0">
                <a:solidFill>
                  <a:schemeClr val="accent4"/>
                </a:solidFill>
              </a:rPr>
              <a:t>(1.8 TB * 4 SATA SSD = 7.2 TB RAID1)</a:t>
            </a:r>
            <a:endParaRPr lang="en-GB" sz="900" b="1" i="1" dirty="0" err="1" smtClean="0">
              <a:solidFill>
                <a:schemeClr val="accent4"/>
              </a:solidFill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58587" y="4367681"/>
            <a:ext cx="2180725" cy="493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900" b="1" i="1" dirty="0" smtClean="0">
                <a:solidFill>
                  <a:schemeClr val="accent4"/>
                </a:solidFill>
              </a:rPr>
              <a:t>(1.8 TB * 4 SATA SSD = 7.2 TB RAID1)</a:t>
            </a:r>
            <a:endParaRPr lang="en-GB" sz="900" b="1" i="1" dirty="0" err="1" smtClean="0">
              <a:solidFill>
                <a:schemeClr val="accent4"/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1134" y="5977300"/>
            <a:ext cx="2180725" cy="493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900" b="1" i="1" dirty="0" smtClean="0">
                <a:solidFill>
                  <a:schemeClr val="accent4"/>
                </a:solidFill>
              </a:rPr>
              <a:t>(1.8 TB * 4 SATA SSD = 7.2 TB RAID1)</a:t>
            </a:r>
            <a:endParaRPr lang="en-GB" sz="900" b="1" i="1" dirty="0" err="1" smtClean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3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157" y="5907881"/>
            <a:ext cx="8030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So why are there so many </a:t>
            </a:r>
            <a:r>
              <a:rPr lang="en-US" sz="1600" i="1" dirty="0" err="1" smtClean="0"/>
              <a:t>syn</a:t>
            </a:r>
            <a:r>
              <a:rPr lang="en-US" sz="1600" i="1" dirty="0" smtClean="0"/>
              <a:t> packets from source (172.16.0.5) to destination (192.168.50.1)?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Why are </a:t>
            </a:r>
            <a:r>
              <a:rPr lang="en-US" sz="1600" i="1" dirty="0" err="1" smtClean="0"/>
              <a:t>syn</a:t>
            </a:r>
            <a:r>
              <a:rPr lang="en-US" sz="1600" i="1" dirty="0" smtClean="0"/>
              <a:t> packets coming and single destination server on multiple ports? In specific timeframe?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smtClean="0"/>
              <a:t>Is it indication of DDoS attack on destination(192.168.50.1)?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41063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629941"/>
            <a:ext cx="8875331" cy="140961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600" dirty="0" smtClean="0"/>
              <a:t>Spike of DNS port on Destination. Very likely Destination IP is a DNS Server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600" dirty="0" smtClean="0"/>
              <a:t>Analyst can confirm that 4.2.2.4 is a DNS Server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600" dirty="0" smtClean="0"/>
              <a:t>This could very like be a benign traffic and not attack. It could have been attack if 4.2.2.4 is not a DNS Server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600" dirty="0" smtClean="0"/>
              <a:t>Tool separates Components contributing to attack vs benign traffic</a:t>
            </a:r>
          </a:p>
        </p:txBody>
      </p:sp>
    </p:spTree>
    <p:extLst>
      <p:ext uri="{BB962C8B-B14F-4D97-AF65-F5344CB8AC3E}">
        <p14:creationId xmlns:p14="http://schemas.microsoft.com/office/powerpoint/2010/main" val="322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72"/>
            <a:ext cx="12192000" cy="6804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642" y="5817937"/>
            <a:ext cx="8545095" cy="97052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200" dirty="0" smtClean="0"/>
              <a:t>HTTP traffic contributing to spikes. Source IPs are indicative of Internal Network and seems outward traffic 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200" dirty="0" smtClean="0"/>
              <a:t>Very likely Internet Browsing traffic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200" dirty="0" smtClean="0"/>
              <a:t>Weight is significantly low so it indicates low % contribution to overall traffic </a:t>
            </a:r>
            <a:endParaRPr lang="en-GB" sz="1200" dirty="0" err="1" smtClean="0"/>
          </a:p>
        </p:txBody>
      </p:sp>
    </p:spTree>
    <p:extLst>
      <p:ext uri="{BB962C8B-B14F-4D97-AF65-F5344CB8AC3E}">
        <p14:creationId xmlns:p14="http://schemas.microsoft.com/office/powerpoint/2010/main" val="161074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8" y="0"/>
            <a:ext cx="11421304" cy="427036"/>
          </a:xfrm>
        </p:spPr>
        <p:txBody>
          <a:bodyPr/>
          <a:lstStyle/>
          <a:p>
            <a:r>
              <a:rPr lang="en-US" dirty="0"/>
              <a:t>Dataset - CICDDoS2019/Dataset/csv/01-12</a:t>
            </a:r>
            <a:r>
              <a:rPr lang="en-US" dirty="0" smtClean="0"/>
              <a:t>/(</a:t>
            </a:r>
            <a:r>
              <a:rPr lang="en-US" dirty="0" err="1" smtClean="0"/>
              <a:t>Syn+DNS</a:t>
            </a:r>
            <a:r>
              <a:rPr lang="en-US" dirty="0" smtClean="0"/>
              <a:t>) combined.csv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13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849"/>
            <a:ext cx="12192000" cy="340096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</p:pic>
      <p:sp>
        <p:nvSpPr>
          <p:cNvPr id="7" name="Oval 6"/>
          <p:cNvSpPr/>
          <p:nvPr/>
        </p:nvSpPr>
        <p:spPr bwMode="ltGray">
          <a:xfrm>
            <a:off x="1453647" y="364910"/>
            <a:ext cx="743284" cy="219996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 bwMode="ltGray">
          <a:xfrm>
            <a:off x="3177418" y="364445"/>
            <a:ext cx="1087189" cy="219996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 bwMode="ltGray">
          <a:xfrm>
            <a:off x="6305547" y="379640"/>
            <a:ext cx="838537" cy="219996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 bwMode="ltGray">
          <a:xfrm>
            <a:off x="1648110" y="568400"/>
            <a:ext cx="1071147" cy="179444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5218"/>
            <a:ext cx="12192000" cy="3072781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ltGray">
          <a:xfrm>
            <a:off x="3253036" y="1367541"/>
            <a:ext cx="827006" cy="21999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 bwMode="ltGray">
          <a:xfrm>
            <a:off x="4496298" y="1367541"/>
            <a:ext cx="952669" cy="21999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 bwMode="ltGray">
          <a:xfrm>
            <a:off x="6022555" y="1367541"/>
            <a:ext cx="1458413" cy="21999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 bwMode="ltGray">
          <a:xfrm>
            <a:off x="6096000" y="1511805"/>
            <a:ext cx="1458413" cy="21999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 bwMode="ltGray">
          <a:xfrm>
            <a:off x="2972299" y="4079261"/>
            <a:ext cx="827006" cy="21999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 bwMode="ltGray">
          <a:xfrm>
            <a:off x="4124237" y="4086681"/>
            <a:ext cx="934373" cy="21999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 bwMode="ltGray">
          <a:xfrm>
            <a:off x="5715000" y="4086681"/>
            <a:ext cx="1429084" cy="219996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 bwMode="ltGray">
          <a:xfrm>
            <a:off x="7144084" y="4196679"/>
            <a:ext cx="1429084" cy="11764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2577432" y="2732505"/>
            <a:ext cx="1203791" cy="618631"/>
          </a:xfrm>
          <a:prstGeom prst="rect">
            <a:avLst/>
          </a:prstGeom>
          <a:solidFill>
            <a:schemeClr val="accent4"/>
          </a:solidFill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 smtClean="0">
                <a:solidFill>
                  <a:schemeClr val="accent2"/>
                </a:solidFill>
              </a:rPr>
              <a:t>SYN.LOG</a:t>
            </a:r>
            <a:endParaRPr lang="en-GB" b="1" dirty="0" err="1" smtClean="0">
              <a:solidFill>
                <a:schemeClr val="accent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67237" y="5321608"/>
            <a:ext cx="1037207" cy="3416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b="1" dirty="0" smtClean="0">
                <a:solidFill>
                  <a:schemeClr val="accent2"/>
                </a:solidFill>
              </a:rPr>
              <a:t>DNS.LOG</a:t>
            </a:r>
            <a:endParaRPr lang="en-GB" b="1" dirty="0" err="1">
              <a:solidFill>
                <a:schemeClr val="accent2"/>
              </a:solidFill>
            </a:endParaRPr>
          </a:p>
        </p:txBody>
      </p:sp>
      <p:sp>
        <p:nvSpPr>
          <p:cNvPr id="26" name="Cloud 25"/>
          <p:cNvSpPr/>
          <p:nvPr/>
        </p:nvSpPr>
        <p:spPr bwMode="ltGray">
          <a:xfrm>
            <a:off x="4367237" y="1824956"/>
            <a:ext cx="7458321" cy="2995992"/>
          </a:xfrm>
          <a:prstGeom prst="cloud">
            <a:avLst/>
          </a:prstGeom>
          <a:solidFill>
            <a:schemeClr val="accent2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[root@mdchawkeye </a:t>
            </a:r>
            <a:r>
              <a:rPr lang="en-US" sz="1050" b="1" dirty="0" err="1">
                <a:solidFill>
                  <a:schemeClr val="tx1"/>
                </a:solidFill>
              </a:rPr>
              <a:t>combined_dataset</a:t>
            </a:r>
            <a:r>
              <a:rPr lang="en-US" sz="1050" b="1" dirty="0">
                <a:solidFill>
                  <a:schemeClr val="tx1"/>
                </a:solidFill>
              </a:rPr>
              <a:t>]# du -</a:t>
            </a:r>
            <a:r>
              <a:rPr lang="en-US" sz="1050" b="1" dirty="0" err="1">
                <a:solidFill>
                  <a:schemeClr val="tx1"/>
                </a:solidFill>
              </a:rPr>
              <a:t>chs</a:t>
            </a:r>
            <a:r>
              <a:rPr lang="en-US" sz="1050" b="1" dirty="0">
                <a:solidFill>
                  <a:schemeClr val="tx1"/>
                </a:solidFill>
              </a:rPr>
              <a:t> *</a:t>
            </a:r>
          </a:p>
          <a:p>
            <a:r>
              <a:rPr lang="en-US" sz="1050" b="1" dirty="0">
                <a:solidFill>
                  <a:schemeClr val="tx1"/>
                </a:solidFill>
              </a:rPr>
              <a:t>2.6G    combined.csv</a:t>
            </a:r>
          </a:p>
          <a:p>
            <a:r>
              <a:rPr lang="en-US" sz="1050" b="1" dirty="0" smtClean="0">
                <a:solidFill>
                  <a:schemeClr val="tx1"/>
                </a:solidFill>
              </a:rPr>
              <a:t>[</a:t>
            </a:r>
            <a:r>
              <a:rPr lang="en-US" sz="1050" b="1" dirty="0">
                <a:solidFill>
                  <a:schemeClr val="tx1"/>
                </a:solidFill>
              </a:rPr>
              <a:t>root@mdchawkeye </a:t>
            </a:r>
            <a:r>
              <a:rPr lang="en-US" sz="1050" b="1" dirty="0" err="1">
                <a:solidFill>
                  <a:schemeClr val="tx1"/>
                </a:solidFill>
              </a:rPr>
              <a:t>combined_dataset</a:t>
            </a:r>
            <a:r>
              <a:rPr lang="en-US" sz="1050" b="1" dirty="0">
                <a:solidFill>
                  <a:schemeClr val="tx1"/>
                </a:solidFill>
              </a:rPr>
              <a:t>]# head -1 combined.csv | </a:t>
            </a:r>
            <a:r>
              <a:rPr lang="en-US" sz="1050" b="1" dirty="0" err="1">
                <a:solidFill>
                  <a:schemeClr val="tx1"/>
                </a:solidFill>
              </a:rPr>
              <a:t>sed</a:t>
            </a:r>
            <a:r>
              <a:rPr lang="en-US" sz="1050" b="1" dirty="0">
                <a:solidFill>
                  <a:schemeClr val="tx1"/>
                </a:solidFill>
              </a:rPr>
              <a:t> 's/[^,]//g' | </a:t>
            </a:r>
            <a:r>
              <a:rPr lang="en-US" sz="1050" b="1" dirty="0" err="1">
                <a:solidFill>
                  <a:schemeClr val="tx1"/>
                </a:solidFill>
              </a:rPr>
              <a:t>wc</a:t>
            </a:r>
            <a:r>
              <a:rPr lang="en-US" sz="1050" b="1" dirty="0">
                <a:solidFill>
                  <a:schemeClr val="tx1"/>
                </a:solidFill>
              </a:rPr>
              <a:t> -c</a:t>
            </a:r>
          </a:p>
          <a:p>
            <a:r>
              <a:rPr lang="en-US" sz="1050" b="1" dirty="0">
                <a:solidFill>
                  <a:schemeClr val="tx1"/>
                </a:solidFill>
              </a:rPr>
              <a:t>88</a:t>
            </a:r>
          </a:p>
          <a:p>
            <a:r>
              <a:rPr lang="en-US" sz="1050" b="1" dirty="0">
                <a:solidFill>
                  <a:schemeClr val="tx1"/>
                </a:solidFill>
              </a:rPr>
              <a:t>[root@mdchawkeye </a:t>
            </a:r>
            <a:r>
              <a:rPr lang="en-US" sz="1050" b="1" dirty="0" err="1">
                <a:solidFill>
                  <a:schemeClr val="tx1"/>
                </a:solidFill>
              </a:rPr>
              <a:t>combined_dataset</a:t>
            </a:r>
            <a:r>
              <a:rPr lang="en-US" sz="1050" b="1" dirty="0">
                <a:solidFill>
                  <a:schemeClr val="tx1"/>
                </a:solidFill>
              </a:rPr>
              <a:t>]# </a:t>
            </a:r>
            <a:r>
              <a:rPr lang="en-US" sz="1050" b="1" dirty="0" err="1">
                <a:solidFill>
                  <a:schemeClr val="tx1"/>
                </a:solidFill>
              </a:rPr>
              <a:t>wc</a:t>
            </a:r>
            <a:r>
              <a:rPr lang="en-US" sz="1050" b="1" dirty="0">
                <a:solidFill>
                  <a:schemeClr val="tx1"/>
                </a:solidFill>
              </a:rPr>
              <a:t> -l combined.csv</a:t>
            </a:r>
          </a:p>
          <a:p>
            <a:r>
              <a:rPr lang="en-US" sz="1050" b="1" dirty="0">
                <a:solidFill>
                  <a:schemeClr val="tx1"/>
                </a:solidFill>
              </a:rPr>
              <a:t>6657095 combined.csv</a:t>
            </a: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How </a:t>
            </a:r>
            <a:r>
              <a:rPr lang="en-US" b="1" dirty="0">
                <a:solidFill>
                  <a:schemeClr val="tx1"/>
                </a:solidFill>
              </a:rPr>
              <a:t>do we detect DDoS Syn threats patterns</a:t>
            </a:r>
          </a:p>
        </p:txBody>
      </p:sp>
      <p:sp>
        <p:nvSpPr>
          <p:cNvPr id="27" name="Oval 26"/>
          <p:cNvSpPr/>
          <p:nvPr/>
        </p:nvSpPr>
        <p:spPr bwMode="ltGray">
          <a:xfrm>
            <a:off x="8288970" y="2938163"/>
            <a:ext cx="1090863" cy="2412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fields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8" name="Left Arrow 27"/>
          <p:cNvSpPr/>
          <p:nvPr/>
        </p:nvSpPr>
        <p:spPr bwMode="ltGray">
          <a:xfrm>
            <a:off x="5761861" y="2981956"/>
            <a:ext cx="2486527" cy="192505"/>
          </a:xfrm>
          <a:prstGeom prst="lef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 bwMode="ltGray">
          <a:xfrm>
            <a:off x="9644831" y="3250327"/>
            <a:ext cx="1090863" cy="2461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rows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0" name="Left Arrow 29"/>
          <p:cNvSpPr/>
          <p:nvPr/>
        </p:nvSpPr>
        <p:spPr bwMode="ltGray">
          <a:xfrm>
            <a:off x="7709083" y="3287846"/>
            <a:ext cx="1871580" cy="171116"/>
          </a:xfrm>
          <a:prstGeom prst="lef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10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570" y="-14357"/>
            <a:ext cx="11421304" cy="427036"/>
          </a:xfr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14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57"/>
            <a:ext cx="12192000" cy="5425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937" y="5343168"/>
            <a:ext cx="11474551" cy="9192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GB" dirty="0"/>
              <a:t>[root@mdchawkeye ENSIGN-42]# cd $ENSIGN_BASE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GB" dirty="0"/>
              <a:t>[root@mdchawkeye ENSIGN-42]# workflow.py /root/</a:t>
            </a:r>
            <a:r>
              <a:rPr lang="en-GB" dirty="0" err="1"/>
              <a:t>ashish</a:t>
            </a:r>
            <a:r>
              <a:rPr lang="en-GB" dirty="0"/>
              <a:t>/</a:t>
            </a:r>
            <a:r>
              <a:rPr lang="en-GB" dirty="0" err="1"/>
              <a:t>reservoir_lab</a:t>
            </a:r>
            <a:r>
              <a:rPr lang="en-GB" dirty="0"/>
              <a:t>/ENSIGN-42/</a:t>
            </a:r>
            <a:r>
              <a:rPr lang="en-GB" dirty="0" err="1"/>
              <a:t>workflow_cfg.yml</a:t>
            </a:r>
            <a:r>
              <a:rPr lang="en-GB" dirty="0"/>
              <a:t> | tee console_output_6.txt</a:t>
            </a:r>
            <a:endParaRPr lang="en-GB" dirty="0" smtClean="0"/>
          </a:p>
        </p:txBody>
      </p:sp>
      <p:sp>
        <p:nvSpPr>
          <p:cNvPr id="8" name="Left Brace 7"/>
          <p:cNvSpPr/>
          <p:nvPr/>
        </p:nvSpPr>
        <p:spPr>
          <a:xfrm rot="16200000">
            <a:off x="3735140" y="5638244"/>
            <a:ext cx="336884" cy="1058781"/>
          </a:xfrm>
          <a:prstGeom prst="leftBrace">
            <a:avLst>
              <a:gd name="adj1" fmla="val 8333"/>
              <a:gd name="adj2" fmla="val 50368"/>
            </a:avLst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e 8"/>
          <p:cNvSpPr/>
          <p:nvPr/>
        </p:nvSpPr>
        <p:spPr>
          <a:xfrm rot="16200000">
            <a:off x="6649457" y="3782710"/>
            <a:ext cx="336884" cy="4769850"/>
          </a:xfrm>
          <a:prstGeom prst="leftBrace">
            <a:avLst>
              <a:gd name="adj1" fmla="val 8333"/>
              <a:gd name="adj2" fmla="val 50368"/>
            </a:avLst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1507958" y="6347098"/>
            <a:ext cx="4311758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 smtClean="0"/>
              <a:t>End to end tensor decomposition workflow</a:t>
            </a:r>
            <a:endParaRPr lang="en-GB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6052222" y="6370343"/>
            <a:ext cx="3867534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 smtClean="0"/>
              <a:t>tensor decomposition workflow config</a:t>
            </a:r>
            <a:endParaRPr lang="en-GB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8605067" y="382081"/>
            <a:ext cx="1652184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 smtClean="0">
                <a:solidFill>
                  <a:schemeClr val="bg1"/>
                </a:solidFill>
              </a:rPr>
              <a:t>Input data file</a:t>
            </a:r>
            <a:endParaRPr lang="en-GB" b="1" dirty="0" err="1" smtClean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598612" y="705853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227096" y="847558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24269" y="587955"/>
            <a:ext cx="2597121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Results output directory</a:t>
            </a:r>
            <a:endParaRPr lang="en-GB" dirty="0" err="1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679032" y="1096211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83870" y="831733"/>
            <a:ext cx="3646639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Dump intermittent output (tensors)</a:t>
            </a:r>
            <a:endParaRPr lang="en-GB" dirty="0" err="1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349958" y="1419726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76186" y="1087834"/>
            <a:ext cx="3719480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No of threads for parallel processing</a:t>
            </a:r>
            <a:endParaRPr lang="en-GB" dirty="0" err="1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828800" y="1572126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95018" y="1276869"/>
            <a:ext cx="4572277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No. of Components for Tensor Decomposition</a:t>
            </a:r>
            <a:endParaRPr lang="en-GB" dirty="0" err="1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1507958" y="1794042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59302" y="1531091"/>
            <a:ext cx="2874313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Max Memory Configuration</a:t>
            </a:r>
            <a:endParaRPr lang="en-GB" dirty="0" err="1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938420" y="2523958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51746" y="2201414"/>
            <a:ext cx="4877810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Fields to be considered for tensor decomposition</a:t>
            </a:r>
            <a:endParaRPr lang="en-GB" dirty="0" err="1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436356" y="3093453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99893" y="2762816"/>
            <a:ext cx="1377878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Fields type</a:t>
            </a:r>
            <a:endParaRPr lang="en-GB" dirty="0" err="1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1037977" y="3652253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69431" y="3350471"/>
            <a:ext cx="2751587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Binning/bucketing criteria</a:t>
            </a:r>
            <a:endParaRPr lang="en-GB" dirty="0" err="1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714419" y="4296611"/>
            <a:ext cx="112294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05773" y="3983093"/>
            <a:ext cx="8991629" cy="5909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z="1600" dirty="0" smtClean="0"/>
              <a:t>Detector specific log output in textual </a:t>
            </a:r>
            <a:r>
              <a:rPr lang="en-US" sz="1600" dirty="0" smtClean="0"/>
              <a:t>report for </a:t>
            </a:r>
            <a:r>
              <a:rPr lang="en-US" sz="1600" dirty="0" smtClean="0"/>
              <a:t>example port scanning , network mapping , beaconing etc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944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15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920"/>
            <a:ext cx="12192000" cy="6974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200" y="5607672"/>
            <a:ext cx="10746321" cy="145680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000" b="1" dirty="0" smtClean="0"/>
              <a:t>Apart from existing fields, duration and no. of bytes provide good contributions to analysis and hence Flow Bytes is another useful field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000" b="1" dirty="0" smtClean="0"/>
              <a:t>Abnormally peak traffic on 2018-12-01 between 11:07 AM and 11:13 AM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000" b="1" dirty="0" smtClean="0"/>
              <a:t>Source System = 172.16.0.5 , Destination System = 192.168.50.1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000" b="1" dirty="0" smtClean="0"/>
              <a:t>Top ports on Destination Node receiving TCP/UDP data packets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000" b="1" dirty="0" smtClean="0"/>
              <a:t>Large no. of bytes. 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000" b="1" dirty="0" smtClean="0"/>
              <a:t>Indication of DNS Based DDoS Attack</a:t>
            </a:r>
            <a:endParaRPr lang="en-GB" sz="10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320420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105" y="5967663"/>
            <a:ext cx="8052461" cy="129881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400" dirty="0" smtClean="0"/>
              <a:t>Peak traffic between source = 172.16.0.5 &amp; destination = 192.168.50.1 on 2018-12-01 between 13:30-13:35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400" b="1" dirty="0"/>
              <a:t>Indication of </a:t>
            </a:r>
            <a:r>
              <a:rPr lang="en-US" sz="1400" b="1" dirty="0" smtClean="0"/>
              <a:t>Syn </a:t>
            </a:r>
            <a:r>
              <a:rPr lang="en-US" sz="1400" b="1" dirty="0"/>
              <a:t>Based DDoS Attack</a:t>
            </a:r>
            <a:endParaRPr lang="en-GB" sz="1400" b="1" dirty="0"/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endParaRPr lang="en-US" sz="1400" dirty="0" smtClean="0"/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endParaRPr lang="en-GB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40639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844" y="5638179"/>
            <a:ext cx="2460995" cy="121982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dirty="0" smtClean="0"/>
              <a:t>100% DNS Traffic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dirty="0" smtClean="0"/>
              <a:t>8.8.8.8 is DNS Server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dirty="0" smtClean="0"/>
              <a:t>Benign Attack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8655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745" y="6013622"/>
            <a:ext cx="2910669" cy="9192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dirty="0" smtClean="0"/>
              <a:t>Reverse DNS DDoS attack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dirty="0" smtClean="0"/>
              <a:t> 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4286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 bwMode="ltGray">
          <a:xfrm>
            <a:off x="0" y="-103445"/>
            <a:ext cx="12192000" cy="6858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421304" cy="427036"/>
          </a:xfrm>
        </p:spPr>
        <p:txBody>
          <a:bodyPr/>
          <a:lstStyle/>
          <a:p>
            <a:r>
              <a:rPr lang="en-US" dirty="0" smtClean="0"/>
              <a:t>Cybersecurity graph analytics – combined workflow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19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6" name="Rectangle 5"/>
          <p:cNvSpPr/>
          <p:nvPr/>
        </p:nvSpPr>
        <p:spPr bwMode="ltGray">
          <a:xfrm>
            <a:off x="109413" y="474655"/>
            <a:ext cx="989623" cy="5545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 (*.csv)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Raw Data</a:t>
            </a:r>
          </a:p>
        </p:txBody>
      </p:sp>
      <p:sp>
        <p:nvSpPr>
          <p:cNvPr id="17" name="Rectangle 16"/>
          <p:cNvSpPr/>
          <p:nvPr/>
        </p:nvSpPr>
        <p:spPr bwMode="ltGray">
          <a:xfrm>
            <a:off x="5617273" y="2408118"/>
            <a:ext cx="1124541" cy="8008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Convert csv to tensor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ltGray">
          <a:xfrm>
            <a:off x="2679425" y="941198"/>
            <a:ext cx="2430826" cy="840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2. </a:t>
            </a:r>
            <a:r>
              <a:rPr lang="en-US" sz="1400" dirty="0">
                <a:solidFill>
                  <a:schemeClr val="tx1"/>
                </a:solidFill>
              </a:rPr>
              <a:t>Decide on no. of dimensions for tensor-decomposition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(Larger value gives granular analysis)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ltGray">
          <a:xfrm>
            <a:off x="5506050" y="854323"/>
            <a:ext cx="2471529" cy="980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Decide on memory &amp; compute required for tensor-decomposition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(</a:t>
            </a:r>
            <a:r>
              <a:rPr lang="en-US" sz="1100" dirty="0">
                <a:solidFill>
                  <a:srgbClr val="FF0000"/>
                </a:solidFill>
              </a:rPr>
              <a:t>Refer to </a:t>
            </a:r>
            <a:r>
              <a:rPr lang="en-US" sz="1100" dirty="0" smtClean="0">
                <a:solidFill>
                  <a:srgbClr val="FF0000"/>
                </a:solidFill>
              </a:rPr>
              <a:t>performance </a:t>
            </a:r>
            <a:r>
              <a:rPr lang="en-US" sz="1100" dirty="0">
                <a:solidFill>
                  <a:srgbClr val="FF0000"/>
                </a:solidFill>
              </a:rPr>
              <a:t>recommend sheet)</a:t>
            </a:r>
            <a:endParaRPr lang="en-GB" sz="11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ltGray">
          <a:xfrm>
            <a:off x="8673619" y="820301"/>
            <a:ext cx="2016225" cy="96155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4</a:t>
            </a:r>
            <a:r>
              <a:rPr lang="en-US" sz="1200" dirty="0" smtClean="0">
                <a:solidFill>
                  <a:schemeClr val="tx1"/>
                </a:solidFill>
              </a:rPr>
              <a:t>. </a:t>
            </a:r>
            <a:r>
              <a:rPr lang="en-US" sz="1200" dirty="0">
                <a:solidFill>
                  <a:schemeClr val="tx1"/>
                </a:solidFill>
              </a:rPr>
              <a:t>Decide on the fields (name and type) that would be considered for tensor analysis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 bwMode="ltGray">
          <a:xfrm>
            <a:off x="3077479" y="2280527"/>
            <a:ext cx="2016225" cy="10450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  <a:r>
              <a:rPr lang="en-US" sz="1400" dirty="0" smtClean="0">
                <a:solidFill>
                  <a:schemeClr val="tx1"/>
                </a:solidFill>
              </a:rPr>
              <a:t>. </a:t>
            </a:r>
            <a:r>
              <a:rPr lang="en-US" sz="1400" dirty="0">
                <a:solidFill>
                  <a:schemeClr val="tx1"/>
                </a:solidFill>
              </a:rPr>
              <a:t>Decide on binning/bucketing criteria for the identified fields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 bwMode="ltGray">
          <a:xfrm>
            <a:off x="7399079" y="2281071"/>
            <a:ext cx="2016225" cy="10450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7. Perform Tensor Decomposition and generate output using ensign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 bwMode="ltGray">
          <a:xfrm>
            <a:off x="2093859" y="3774157"/>
            <a:ext cx="2016225" cy="10450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8. Analyze the output of each component and identify relevant peaks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 bwMode="ltGray">
          <a:xfrm>
            <a:off x="4746468" y="3772788"/>
            <a:ext cx="2016225" cy="10450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9. Use backtracking tool and generate subset of input data that contribute to peaks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 bwMode="ltGray">
          <a:xfrm>
            <a:off x="7157749" y="3774157"/>
            <a:ext cx="2016225" cy="10450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10. Identified set of potential </a:t>
            </a:r>
            <a:r>
              <a:rPr lang="en-US" sz="1400" dirty="0" smtClean="0">
                <a:solidFill>
                  <a:schemeClr val="tx1"/>
                </a:solidFill>
              </a:rPr>
              <a:t>unknown cyber-threats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ltGray">
          <a:xfrm>
            <a:off x="4125762" y="5240457"/>
            <a:ext cx="1584890" cy="65275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Build edges and vertices as per input data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84" name="Elbow Connector 83"/>
          <p:cNvCxnSpPr>
            <a:stCxn id="38" idx="2"/>
            <a:endCxn id="39" idx="1"/>
          </p:cNvCxnSpPr>
          <p:nvPr/>
        </p:nvCxnSpPr>
        <p:spPr>
          <a:xfrm rot="16200000" flipH="1">
            <a:off x="-500549" y="3928982"/>
            <a:ext cx="2759464" cy="516239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67" idx="3"/>
            <a:endCxn id="80" idx="1"/>
          </p:cNvCxnSpPr>
          <p:nvPr/>
        </p:nvCxnSpPr>
        <p:spPr>
          <a:xfrm>
            <a:off x="6762693" y="4295302"/>
            <a:ext cx="395056" cy="136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 bwMode="ltGray">
          <a:xfrm>
            <a:off x="6278137" y="5276357"/>
            <a:ext cx="1474207" cy="5611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Load input data using Trovares Graph Engine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ltGray">
          <a:xfrm>
            <a:off x="8413545" y="5290053"/>
            <a:ext cx="1404691" cy="5523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Query/Validate Input data to identify threat</a:t>
            </a:r>
            <a:endParaRPr lang="en-GB" sz="1100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stCxn id="91" idx="3"/>
            <a:endCxn id="94" idx="1"/>
          </p:cNvCxnSpPr>
          <p:nvPr/>
        </p:nvCxnSpPr>
        <p:spPr>
          <a:xfrm>
            <a:off x="7752344" y="5556938"/>
            <a:ext cx="661201" cy="929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 bwMode="ltGray">
          <a:xfrm>
            <a:off x="9703957" y="3869401"/>
            <a:ext cx="1637731" cy="815467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Final unified list of Impacted Devices/Nodes (*.csv)</a:t>
            </a:r>
            <a:endParaRPr lang="en-GB" sz="14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endCxn id="27" idx="1"/>
          </p:cNvCxnSpPr>
          <p:nvPr/>
        </p:nvCxnSpPr>
        <p:spPr>
          <a:xfrm flipV="1">
            <a:off x="4936556" y="1344756"/>
            <a:ext cx="569494" cy="987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37" idx="1"/>
          </p:cNvCxnSpPr>
          <p:nvPr/>
        </p:nvCxnSpPr>
        <p:spPr>
          <a:xfrm flipV="1">
            <a:off x="7977579" y="1301079"/>
            <a:ext cx="696040" cy="1604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37" idx="3"/>
            <a:endCxn id="47" idx="1"/>
          </p:cNvCxnSpPr>
          <p:nvPr/>
        </p:nvCxnSpPr>
        <p:spPr>
          <a:xfrm flipH="1">
            <a:off x="3077479" y="1301079"/>
            <a:ext cx="7612365" cy="1501962"/>
          </a:xfrm>
          <a:prstGeom prst="bentConnector5">
            <a:avLst>
              <a:gd name="adj1" fmla="val -3003"/>
              <a:gd name="adj2" fmla="val 48611"/>
              <a:gd name="adj3" fmla="val 103003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7" idx="3"/>
            <a:endCxn id="17" idx="1"/>
          </p:cNvCxnSpPr>
          <p:nvPr/>
        </p:nvCxnSpPr>
        <p:spPr>
          <a:xfrm>
            <a:off x="5093704" y="2803041"/>
            <a:ext cx="523569" cy="548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50" idx="1"/>
          </p:cNvCxnSpPr>
          <p:nvPr/>
        </p:nvCxnSpPr>
        <p:spPr>
          <a:xfrm flipV="1">
            <a:off x="6741814" y="2803585"/>
            <a:ext cx="657265" cy="493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 bwMode="ltGray">
          <a:xfrm>
            <a:off x="1137303" y="5076401"/>
            <a:ext cx="2175386" cy="9808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Decide </a:t>
            </a:r>
            <a:r>
              <a:rPr lang="en-US" sz="1200" dirty="0">
                <a:solidFill>
                  <a:schemeClr val="tx1"/>
                </a:solidFill>
              </a:rPr>
              <a:t>on memory </a:t>
            </a:r>
            <a:r>
              <a:rPr lang="en-US" sz="1200" dirty="0" smtClean="0">
                <a:solidFill>
                  <a:schemeClr val="tx1"/>
                </a:solidFill>
              </a:rPr>
              <a:t>, compute and storage configurations required </a:t>
            </a:r>
            <a:r>
              <a:rPr lang="en-US" sz="1200" dirty="0">
                <a:solidFill>
                  <a:schemeClr val="tx1"/>
                </a:solidFill>
              </a:rPr>
              <a:t>for </a:t>
            </a:r>
            <a:r>
              <a:rPr lang="en-US" sz="1200" dirty="0" smtClean="0">
                <a:solidFill>
                  <a:schemeClr val="tx1"/>
                </a:solidFill>
              </a:rPr>
              <a:t>xGT Graph Analytics</a:t>
            </a:r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(</a:t>
            </a:r>
            <a:r>
              <a:rPr lang="en-US" sz="1100" dirty="0">
                <a:solidFill>
                  <a:srgbClr val="FF0000"/>
                </a:solidFill>
              </a:rPr>
              <a:t>Refer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to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100" dirty="0" smtClean="0">
                <a:solidFill>
                  <a:srgbClr val="FF0000"/>
                </a:solidFill>
              </a:rPr>
              <a:t>performance</a:t>
            </a:r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recommend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sheet</a:t>
            </a:r>
            <a:r>
              <a:rPr lang="en-US" sz="1050" dirty="0">
                <a:solidFill>
                  <a:schemeClr val="tx1"/>
                </a:solidFill>
              </a:rPr>
              <a:t>)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ltGray">
          <a:xfrm>
            <a:off x="1273247" y="1076813"/>
            <a:ext cx="1097751" cy="5987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Data (*.csv)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Pre-processed for ENSIGN</a:t>
            </a:r>
          </a:p>
        </p:txBody>
      </p:sp>
      <p:sp>
        <p:nvSpPr>
          <p:cNvPr id="38" name="Rectangle 37"/>
          <p:cNvSpPr/>
          <p:nvPr/>
        </p:nvSpPr>
        <p:spPr bwMode="ltGray">
          <a:xfrm>
            <a:off x="143091" y="2108046"/>
            <a:ext cx="955945" cy="6993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Data (*.csv)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Pre-processed for xGT</a:t>
            </a:r>
          </a:p>
        </p:txBody>
      </p:sp>
      <p:cxnSp>
        <p:nvCxnSpPr>
          <p:cNvPr id="16" name="Elbow Connector 15"/>
          <p:cNvCxnSpPr>
            <a:stCxn id="6" idx="3"/>
            <a:endCxn id="35" idx="0"/>
          </p:cNvCxnSpPr>
          <p:nvPr/>
        </p:nvCxnSpPr>
        <p:spPr>
          <a:xfrm>
            <a:off x="1099036" y="751924"/>
            <a:ext cx="723087" cy="324889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5" idx="3"/>
            <a:endCxn id="18" idx="1"/>
          </p:cNvCxnSpPr>
          <p:nvPr/>
        </p:nvCxnSpPr>
        <p:spPr>
          <a:xfrm flipV="1">
            <a:off x="2370998" y="1361527"/>
            <a:ext cx="308427" cy="1466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2"/>
            <a:endCxn id="38" idx="0"/>
          </p:cNvCxnSpPr>
          <p:nvPr/>
        </p:nvCxnSpPr>
        <p:spPr>
          <a:xfrm>
            <a:off x="604225" y="1029193"/>
            <a:ext cx="16839" cy="107885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50" idx="3"/>
            <a:endCxn id="55" idx="1"/>
          </p:cNvCxnSpPr>
          <p:nvPr/>
        </p:nvCxnSpPr>
        <p:spPr>
          <a:xfrm flipH="1">
            <a:off x="2093859" y="2803585"/>
            <a:ext cx="7321445" cy="1493086"/>
          </a:xfrm>
          <a:prstGeom prst="bentConnector5">
            <a:avLst>
              <a:gd name="adj1" fmla="val -3122"/>
              <a:gd name="adj2" fmla="val 50000"/>
              <a:gd name="adj3" fmla="val 103122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9" idx="3"/>
            <a:endCxn id="82" idx="1"/>
          </p:cNvCxnSpPr>
          <p:nvPr/>
        </p:nvCxnSpPr>
        <p:spPr>
          <a:xfrm>
            <a:off x="3312689" y="5566834"/>
            <a:ext cx="81307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5" idx="3"/>
            <a:endCxn id="67" idx="1"/>
          </p:cNvCxnSpPr>
          <p:nvPr/>
        </p:nvCxnSpPr>
        <p:spPr>
          <a:xfrm flipV="1">
            <a:off x="4110084" y="4295302"/>
            <a:ext cx="636384" cy="136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82" idx="3"/>
          </p:cNvCxnSpPr>
          <p:nvPr/>
        </p:nvCxnSpPr>
        <p:spPr>
          <a:xfrm>
            <a:off x="5710652" y="5566834"/>
            <a:ext cx="56748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80" idx="2"/>
            <a:endCxn id="94" idx="0"/>
          </p:cNvCxnSpPr>
          <p:nvPr/>
        </p:nvCxnSpPr>
        <p:spPr>
          <a:xfrm rot="16200000" flipH="1">
            <a:off x="8405442" y="4579604"/>
            <a:ext cx="470868" cy="950029"/>
          </a:xfrm>
          <a:prstGeom prst="bentConnector3">
            <a:avLst>
              <a:gd name="adj1" fmla="val 3183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Elbow Connector 142"/>
          <p:cNvCxnSpPr>
            <a:stCxn id="94" idx="3"/>
          </p:cNvCxnSpPr>
          <p:nvPr/>
        </p:nvCxnSpPr>
        <p:spPr>
          <a:xfrm flipV="1">
            <a:off x="9818236" y="4636168"/>
            <a:ext cx="833722" cy="930060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9191071" y="4318719"/>
            <a:ext cx="512886" cy="76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2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ltGray">
          <a:xfrm>
            <a:off x="16550" y="19472"/>
            <a:ext cx="12197036" cy="6852472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-46679" y="4925617"/>
            <a:ext cx="5590398" cy="1835182"/>
            <a:chOff x="991777" y="-60071"/>
            <a:chExt cx="5590398" cy="1835182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203158" y="74812"/>
              <a:ext cx="5354353" cy="154694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203158" y="1357041"/>
              <a:ext cx="5360982" cy="3631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236360" y="1393356"/>
              <a:ext cx="3178" cy="20936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190041" y="1381997"/>
              <a:ext cx="3178" cy="2207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99775" y="1386271"/>
              <a:ext cx="3178" cy="19890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591523" y="1386271"/>
              <a:ext cx="3178" cy="216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558094" y="1222511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BPS0</a:t>
              </a:r>
              <a:endParaRPr lang="en-GB" sz="1100" b="1" dirty="0" err="1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78616" y="1222510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BPS1</a:t>
              </a:r>
              <a:endParaRPr lang="en-GB" sz="1100" b="1" dirty="0" err="1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0319" y="1238603"/>
              <a:ext cx="917559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ASIC FAN</a:t>
              </a:r>
              <a:endParaRPr lang="en-GB" sz="1100" b="1" dirty="0" err="1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05810" y="1238603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3</a:t>
              </a:r>
              <a:endParaRPr lang="en-GB" sz="1100" b="1" dirty="0" err="1" smtClean="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203158" y="1116165"/>
              <a:ext cx="5371392" cy="1879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435883" y="112938"/>
              <a:ext cx="1182919" cy="1698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35883" y="612883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15 CPU3 x16</a:t>
              </a:r>
              <a:endParaRPr lang="en-GB" sz="5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35883" y="861530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16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82538" y="354445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10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82537" y="860226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12 CPU3 x16</a:t>
              </a:r>
              <a:endParaRPr lang="en-GB" sz="5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14829" y="113540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5 CPU0 x8</a:t>
              </a:r>
              <a:endParaRPr lang="en-GB" sz="5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14829" y="612883"/>
              <a:ext cx="1108025" cy="167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7 CPU1 x16</a:t>
              </a:r>
              <a:endParaRPr lang="en-GB" sz="5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63325" y="93535"/>
              <a:ext cx="1116085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x8 ((NVMe 1.6 TB) </a:t>
              </a:r>
              <a:endParaRPr lang="en-GB" sz="5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263324" y="33931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Slot 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63323" y="573536"/>
              <a:ext cx="1116085" cy="1707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63322" y="83899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4 CPU1 x16</a:t>
              </a:r>
              <a:endParaRPr lang="en-GB" sz="5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085382" y="1115911"/>
              <a:ext cx="1170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BASE I/O or BMC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644342" y="287364"/>
              <a:ext cx="1313501" cy="6186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 smtClean="0"/>
                <a:t>Chassis #1</a:t>
              </a:r>
              <a:endParaRPr lang="en-GB" dirty="0" err="1" smtClean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69014" y="996199"/>
              <a:ext cx="2413161" cy="51475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 b="1" i="1" dirty="0" smtClean="0">
                  <a:solidFill>
                    <a:schemeClr val="accent4"/>
                  </a:solidFill>
                </a:rPr>
                <a:t>(128GB * 24 DDR4 RAM = 3TB RAM)</a:t>
              </a:r>
              <a:endParaRPr lang="en-GB" sz="1050" b="1" i="1" dirty="0" err="1" smtClean="0">
                <a:solidFill>
                  <a:schemeClr val="accent4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53106" y="1253430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2</a:t>
              </a:r>
              <a:endParaRPr lang="en-GB" sz="1100" b="1" dirty="0" err="1" smtClean="0"/>
            </a:p>
          </p:txBody>
        </p:sp>
        <p:sp>
          <p:nvSpPr>
            <p:cNvPr id="97" name="Rounded Rectangle 96"/>
            <p:cNvSpPr/>
            <p:nvPr/>
          </p:nvSpPr>
          <p:spPr bwMode="ltGray">
            <a:xfrm>
              <a:off x="5407215" y="365277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98" name="Rounded Rectangle 97"/>
            <p:cNvSpPr/>
            <p:nvPr/>
          </p:nvSpPr>
          <p:spPr bwMode="ltGray">
            <a:xfrm>
              <a:off x="5953968" y="372273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4829" y="33677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6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906769" y="857768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8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682538" y="106095"/>
              <a:ext cx="1179659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9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679278" y="611575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11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35883" y="352931"/>
              <a:ext cx="1182920" cy="169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14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-46679" y="3316974"/>
            <a:ext cx="5590398" cy="1835182"/>
            <a:chOff x="991777" y="-60071"/>
            <a:chExt cx="5590398" cy="1835182"/>
          </a:xfrm>
        </p:grpSpPr>
        <p:sp>
          <p:nvSpPr>
            <p:cNvPr id="142" name="Rectangle 141"/>
            <p:cNvSpPr/>
            <p:nvPr/>
          </p:nvSpPr>
          <p:spPr bwMode="ltGray">
            <a:xfrm>
              <a:off x="1203158" y="74812"/>
              <a:ext cx="5354353" cy="154694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3" name="Straight Connector 142"/>
            <p:cNvCxnSpPr/>
            <p:nvPr/>
          </p:nvCxnSpPr>
          <p:spPr>
            <a:xfrm>
              <a:off x="1203158" y="1357041"/>
              <a:ext cx="5360982" cy="3631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2236360" y="1393356"/>
              <a:ext cx="3178" cy="20936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3190041" y="1381997"/>
              <a:ext cx="3178" cy="2207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4399775" y="1386271"/>
              <a:ext cx="3178" cy="19890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591523" y="1386271"/>
              <a:ext cx="3178" cy="216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>
            <a:xfrm>
              <a:off x="1558094" y="1222511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BPS0</a:t>
              </a:r>
              <a:endParaRPr lang="en-GB" sz="1100" b="1" dirty="0" err="1" smtClean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378616" y="1222510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BPS1</a:t>
              </a:r>
              <a:endParaRPr lang="en-GB" sz="1100" b="1" dirty="0" err="1" smtClean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380319" y="1238603"/>
              <a:ext cx="917559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ASIC FAN</a:t>
              </a:r>
              <a:endParaRPr lang="en-GB" sz="1100" b="1" dirty="0" err="1" smtClean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805810" y="1238603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3</a:t>
              </a:r>
              <a:endParaRPr lang="en-GB" sz="1100" b="1" dirty="0" err="1" smtClean="0"/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1203158" y="1116165"/>
              <a:ext cx="5371392" cy="1879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152"/>
            <p:cNvSpPr/>
            <p:nvPr/>
          </p:nvSpPr>
          <p:spPr>
            <a:xfrm>
              <a:off x="1435883" y="112938"/>
              <a:ext cx="1182919" cy="1698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435883" y="612883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15 CPU3 x16</a:t>
              </a:r>
              <a:endParaRPr lang="en-GB" sz="500" dirty="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435883" y="861530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16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682538" y="354445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10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682537" y="860226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12 CPU3 x16</a:t>
              </a:r>
              <a:endParaRPr lang="en-GB" sz="500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914829" y="113540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5 CPU0 x8</a:t>
              </a:r>
              <a:endParaRPr lang="en-GB" sz="500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914829" y="612883"/>
              <a:ext cx="1108025" cy="167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7 CPU1 x16</a:t>
              </a:r>
              <a:endParaRPr lang="en-GB" sz="500" dirty="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263325" y="93535"/>
              <a:ext cx="1116085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x8 ((NVMe 1.6 TB) </a:t>
              </a:r>
              <a:endParaRPr lang="en-GB" sz="500" dirty="0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263324" y="33931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Slot 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263323" y="573536"/>
              <a:ext cx="1116085" cy="1707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263322" y="83899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4 CPU1 x16</a:t>
              </a:r>
              <a:endParaRPr lang="en-GB" sz="500" dirty="0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085382" y="1115911"/>
              <a:ext cx="1170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BASE I/O or BMC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 rot="16200000">
              <a:off x="644342" y="287364"/>
              <a:ext cx="1313501" cy="6186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 smtClean="0"/>
                <a:t>Chassis #2</a:t>
              </a:r>
              <a:endParaRPr lang="en-GB" dirty="0" err="1" smtClean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169014" y="996199"/>
              <a:ext cx="2413161" cy="51475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 b="1" i="1" dirty="0" smtClean="0">
                  <a:solidFill>
                    <a:schemeClr val="accent4"/>
                  </a:solidFill>
                </a:rPr>
                <a:t>(128GB * 24 DDR4 RAM = 3TB RAM)</a:t>
              </a:r>
              <a:endParaRPr lang="en-GB" sz="1050" b="1" i="1" dirty="0" err="1" smtClean="0">
                <a:solidFill>
                  <a:schemeClr val="accent4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653106" y="1253430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2</a:t>
              </a:r>
              <a:endParaRPr lang="en-GB" sz="1100" b="1" dirty="0" err="1" smtClean="0"/>
            </a:p>
          </p:txBody>
        </p:sp>
        <p:sp>
          <p:nvSpPr>
            <p:cNvPr id="168" name="Rounded Rectangle 167"/>
            <p:cNvSpPr/>
            <p:nvPr/>
          </p:nvSpPr>
          <p:spPr bwMode="ltGray">
            <a:xfrm>
              <a:off x="5407215" y="365277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169" name="Rounded Rectangle 168"/>
            <p:cNvSpPr/>
            <p:nvPr/>
          </p:nvSpPr>
          <p:spPr bwMode="ltGray">
            <a:xfrm>
              <a:off x="5953968" y="372273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914829" y="33677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6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906769" y="857768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8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682538" y="106095"/>
              <a:ext cx="1179659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9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2679278" y="611575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11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435883" y="352931"/>
              <a:ext cx="1182920" cy="169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14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-46679" y="1712790"/>
            <a:ext cx="5590398" cy="1835182"/>
            <a:chOff x="991777" y="-60071"/>
            <a:chExt cx="5590398" cy="1835182"/>
          </a:xfrm>
        </p:grpSpPr>
        <p:sp>
          <p:nvSpPr>
            <p:cNvPr id="176" name="Rectangle 175"/>
            <p:cNvSpPr/>
            <p:nvPr/>
          </p:nvSpPr>
          <p:spPr bwMode="ltGray">
            <a:xfrm>
              <a:off x="1203158" y="74812"/>
              <a:ext cx="5354353" cy="154694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/>
            <p:cNvCxnSpPr/>
            <p:nvPr/>
          </p:nvCxnSpPr>
          <p:spPr>
            <a:xfrm>
              <a:off x="1203158" y="1357041"/>
              <a:ext cx="5360982" cy="3631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2236360" y="1393356"/>
              <a:ext cx="3178" cy="20936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3190041" y="1381997"/>
              <a:ext cx="3178" cy="2207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4399775" y="1386271"/>
              <a:ext cx="3178" cy="19890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5591523" y="1386271"/>
              <a:ext cx="3178" cy="216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1558094" y="1222511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BPS0</a:t>
              </a:r>
              <a:endParaRPr lang="en-GB" sz="1100" b="1" dirty="0" err="1" smtClean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2378616" y="1222510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BPS1</a:t>
              </a:r>
              <a:endParaRPr lang="en-GB" sz="1100" b="1" dirty="0" err="1" smtClean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3380319" y="1238603"/>
              <a:ext cx="917559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ASIC FAN</a:t>
              </a:r>
              <a:endParaRPr lang="en-GB" sz="1100" b="1" dirty="0" err="1" smtClean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5805810" y="1238603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3</a:t>
              </a:r>
              <a:endParaRPr lang="en-GB" sz="1100" b="1" dirty="0" err="1" smtClean="0"/>
            </a:p>
          </p:txBody>
        </p:sp>
        <p:cxnSp>
          <p:nvCxnSpPr>
            <p:cNvPr id="186" name="Straight Connector 185"/>
            <p:cNvCxnSpPr/>
            <p:nvPr/>
          </p:nvCxnSpPr>
          <p:spPr>
            <a:xfrm>
              <a:off x="1203158" y="1116165"/>
              <a:ext cx="5371392" cy="1879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tangle 186"/>
            <p:cNvSpPr/>
            <p:nvPr/>
          </p:nvSpPr>
          <p:spPr>
            <a:xfrm>
              <a:off x="1435883" y="112938"/>
              <a:ext cx="1182919" cy="1698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435883" y="612883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15 CPU3 x16</a:t>
              </a:r>
              <a:endParaRPr lang="en-GB" sz="500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435883" y="861530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16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682538" y="354445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10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682537" y="860226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12 CPU3 x16</a:t>
              </a:r>
              <a:endParaRPr lang="en-GB" sz="500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3914829" y="113540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5 CPU0 x8</a:t>
              </a:r>
              <a:endParaRPr lang="en-GB" sz="500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914829" y="612883"/>
              <a:ext cx="1108025" cy="167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7 CPU1 x16</a:t>
              </a:r>
              <a:endParaRPr lang="en-GB" sz="500" dirty="0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5263325" y="93535"/>
              <a:ext cx="1116085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x8 ((NVMe 1.6 TB) </a:t>
              </a:r>
              <a:endParaRPr lang="en-GB" sz="500" dirty="0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63324" y="33931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Slot 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263323" y="573536"/>
              <a:ext cx="1116085" cy="1707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263322" y="83899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4 CPU1 x16</a:t>
              </a:r>
              <a:endParaRPr lang="en-GB" sz="500" dirty="0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085382" y="1115911"/>
              <a:ext cx="1170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BASE I/O or BMC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 rot="16200000">
              <a:off x="644342" y="287364"/>
              <a:ext cx="1313501" cy="6186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 smtClean="0"/>
                <a:t>Chassis #3</a:t>
              </a:r>
              <a:endParaRPr lang="en-GB" dirty="0" err="1" smtClean="0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4169014" y="996199"/>
              <a:ext cx="2413161" cy="51475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 b="1" i="1" dirty="0" smtClean="0">
                  <a:solidFill>
                    <a:schemeClr val="accent4"/>
                  </a:solidFill>
                </a:rPr>
                <a:t>(128GB * 24 DDR4 RAM = 3TB RAM)</a:t>
              </a:r>
              <a:endParaRPr lang="en-GB" sz="1050" b="1" i="1" dirty="0" err="1" smtClean="0">
                <a:solidFill>
                  <a:schemeClr val="accent4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4653106" y="1253430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2</a:t>
              </a:r>
              <a:endParaRPr lang="en-GB" sz="1100" b="1" dirty="0" err="1" smtClean="0"/>
            </a:p>
          </p:txBody>
        </p:sp>
        <p:sp>
          <p:nvSpPr>
            <p:cNvPr id="202" name="Rounded Rectangle 201"/>
            <p:cNvSpPr/>
            <p:nvPr/>
          </p:nvSpPr>
          <p:spPr bwMode="ltGray">
            <a:xfrm>
              <a:off x="5407215" y="365277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203" name="Rounded Rectangle 202"/>
            <p:cNvSpPr/>
            <p:nvPr/>
          </p:nvSpPr>
          <p:spPr bwMode="ltGray">
            <a:xfrm>
              <a:off x="5953968" y="372273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3914829" y="33677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6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3906769" y="857768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8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2682538" y="106095"/>
              <a:ext cx="1179659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9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2679278" y="611575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11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1435883" y="352931"/>
              <a:ext cx="1182920" cy="169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14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</p:grpSp>
      <p:grpSp>
        <p:nvGrpSpPr>
          <p:cNvPr id="209" name="Group 208"/>
          <p:cNvGrpSpPr/>
          <p:nvPr/>
        </p:nvGrpSpPr>
        <p:grpSpPr>
          <a:xfrm>
            <a:off x="-46679" y="103314"/>
            <a:ext cx="5590398" cy="1835182"/>
            <a:chOff x="991777" y="-60071"/>
            <a:chExt cx="5590398" cy="1835182"/>
          </a:xfrm>
        </p:grpSpPr>
        <p:sp>
          <p:nvSpPr>
            <p:cNvPr id="210" name="Rectangle 209"/>
            <p:cNvSpPr/>
            <p:nvPr/>
          </p:nvSpPr>
          <p:spPr bwMode="ltGray">
            <a:xfrm>
              <a:off x="1203158" y="74812"/>
              <a:ext cx="5354353" cy="1546942"/>
            </a:xfrm>
            <a:prstGeom prst="rect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1" name="Straight Connector 210"/>
            <p:cNvCxnSpPr/>
            <p:nvPr/>
          </p:nvCxnSpPr>
          <p:spPr>
            <a:xfrm>
              <a:off x="1203158" y="1357041"/>
              <a:ext cx="5360982" cy="3631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2236360" y="1393356"/>
              <a:ext cx="3178" cy="209363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3190041" y="1381997"/>
              <a:ext cx="3178" cy="220722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4399775" y="1386271"/>
              <a:ext cx="3178" cy="198905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5591523" y="1386271"/>
              <a:ext cx="3178" cy="216448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/>
            <p:cNvSpPr txBox="1"/>
            <p:nvPr/>
          </p:nvSpPr>
          <p:spPr>
            <a:xfrm>
              <a:off x="1558094" y="1222511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BPS0</a:t>
              </a:r>
              <a:endParaRPr lang="en-GB" sz="1100" b="1" dirty="0" err="1" smtClean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2378616" y="1222510"/>
              <a:ext cx="670696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BPS1</a:t>
              </a:r>
              <a:endParaRPr lang="en-GB" sz="1100" b="1" dirty="0" err="1" smtClean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3380319" y="1238603"/>
              <a:ext cx="917559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ASIC FAN</a:t>
              </a:r>
              <a:endParaRPr lang="en-GB" sz="1100" b="1" dirty="0" err="1" smtClean="0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805810" y="1238603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3</a:t>
              </a:r>
              <a:endParaRPr lang="en-GB" sz="1100" b="1" dirty="0" err="1" smtClean="0"/>
            </a:p>
          </p:txBody>
        </p:sp>
        <p:cxnSp>
          <p:nvCxnSpPr>
            <p:cNvPr id="220" name="Straight Connector 219"/>
            <p:cNvCxnSpPr/>
            <p:nvPr/>
          </p:nvCxnSpPr>
          <p:spPr>
            <a:xfrm>
              <a:off x="1203158" y="1116165"/>
              <a:ext cx="5371392" cy="1879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20"/>
            <p:cNvSpPr/>
            <p:nvPr/>
          </p:nvSpPr>
          <p:spPr>
            <a:xfrm>
              <a:off x="1435883" y="112938"/>
              <a:ext cx="1182919" cy="1698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1435883" y="612883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15 CPU3 x16</a:t>
              </a:r>
              <a:endParaRPr lang="en-GB" sz="500" dirty="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435883" y="861530"/>
              <a:ext cx="118291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16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2682538" y="354445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10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CPU2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2682537" y="860226"/>
              <a:ext cx="1179659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12 CPU3 x16</a:t>
              </a:r>
              <a:endParaRPr lang="en-GB" sz="500" dirty="0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3914829" y="113540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5 CPU0 x8</a:t>
              </a:r>
              <a:endParaRPr lang="en-GB" sz="500" dirty="0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3914829" y="612883"/>
              <a:ext cx="1108025" cy="1679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7 CPU1 x16</a:t>
              </a:r>
              <a:endParaRPr lang="en-GB" sz="500" dirty="0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263325" y="93535"/>
              <a:ext cx="1116085" cy="16927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x8 ((NVMe 1.6 TB) </a:t>
              </a:r>
              <a:endParaRPr lang="en-GB" sz="500" dirty="0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263324" y="33931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Slot 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x16</a:t>
              </a:r>
              <a:endParaRPr lang="en-GB" sz="500" dirty="0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263323" y="573536"/>
              <a:ext cx="1116085" cy="17073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CPU0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x8</a:t>
              </a:r>
              <a:endParaRPr lang="en-GB" sz="500" dirty="0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263322" y="838999"/>
              <a:ext cx="1116085" cy="1692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</a:t>
              </a:r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4 CPU1 x16</a:t>
              </a:r>
              <a:endParaRPr lang="en-GB" sz="500" dirty="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3085382" y="1115911"/>
              <a:ext cx="1170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BASE I/O or BMC</a:t>
              </a:r>
            </a:p>
          </p:txBody>
        </p:sp>
        <p:sp>
          <p:nvSpPr>
            <p:cNvPr id="233" name="TextBox 232"/>
            <p:cNvSpPr txBox="1"/>
            <p:nvPr/>
          </p:nvSpPr>
          <p:spPr>
            <a:xfrm rot="16200000">
              <a:off x="644342" y="287364"/>
              <a:ext cx="1313501" cy="61863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 smtClean="0"/>
                <a:t>Chassis #4</a:t>
              </a:r>
              <a:endParaRPr lang="en-GB" dirty="0" err="1" smtClean="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4169014" y="996199"/>
              <a:ext cx="2413161" cy="51475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050" b="1" i="1" dirty="0" smtClean="0">
                  <a:solidFill>
                    <a:schemeClr val="accent4"/>
                  </a:solidFill>
                </a:rPr>
                <a:t>(128GB * 24 DDR4 RAM = 3TB RAM)</a:t>
              </a:r>
              <a:endParaRPr lang="en-GB" sz="1050" b="1" i="1" dirty="0" err="1" smtClean="0">
                <a:solidFill>
                  <a:schemeClr val="accent4"/>
                </a:solidFill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653106" y="1253430"/>
              <a:ext cx="705962" cy="521681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182880" tIns="182880" rIns="182880" bIns="18288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sz="1100" b="1" dirty="0" smtClean="0"/>
                <a:t>BPS 2</a:t>
              </a:r>
              <a:endParaRPr lang="en-GB" sz="1100" b="1" dirty="0" err="1" smtClean="0"/>
            </a:p>
          </p:txBody>
        </p:sp>
        <p:sp>
          <p:nvSpPr>
            <p:cNvPr id="236" name="Rounded Rectangle 235"/>
            <p:cNvSpPr/>
            <p:nvPr/>
          </p:nvSpPr>
          <p:spPr bwMode="ltGray">
            <a:xfrm>
              <a:off x="5407215" y="365277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 smtClean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237" name="Rounded Rectangle 236"/>
            <p:cNvSpPr/>
            <p:nvPr/>
          </p:nvSpPr>
          <p:spPr bwMode="ltGray">
            <a:xfrm>
              <a:off x="5953968" y="372273"/>
              <a:ext cx="290546" cy="108855"/>
            </a:xfrm>
            <a:prstGeom prst="round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" dirty="0">
                  <a:solidFill>
                    <a:schemeClr val="tx1"/>
                  </a:solidFill>
                </a:rPr>
                <a:t>p1n1</a:t>
              </a:r>
              <a:endParaRPr lang="en-GB" sz="3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3914829" y="336775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6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3906769" y="857768"/>
              <a:ext cx="1116085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8 CPU1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2682538" y="106095"/>
              <a:ext cx="1179659" cy="16927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9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2679278" y="611575"/>
              <a:ext cx="1182920" cy="169279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11 CPU2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435883" y="352931"/>
              <a:ext cx="1182920" cy="169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500" b="1" dirty="0" smtClean="0">
                  <a:solidFill>
                    <a:srgbClr val="000000"/>
                  </a:solidFill>
                  <a:latin typeface="Calibri" panose="020F0502020204030204" pitchFamily="34" charset="0"/>
                </a:rPr>
                <a:t>PCIe Slot 14 CPU3 </a:t>
              </a:r>
              <a:r>
                <a:rPr lang="en-GB" sz="5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x8 ((NVMe 1.6 TB) </a:t>
              </a:r>
              <a:endParaRPr lang="en-GB" sz="500" dirty="0"/>
            </a:p>
          </p:txBody>
        </p:sp>
      </p:grpSp>
      <p:sp>
        <p:nvSpPr>
          <p:cNvPr id="243" name="Cloud 242"/>
          <p:cNvSpPr/>
          <p:nvPr/>
        </p:nvSpPr>
        <p:spPr bwMode="ltGray">
          <a:xfrm>
            <a:off x="10905100" y="1862082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Subnet1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44" name="Cloud 243"/>
          <p:cNvSpPr/>
          <p:nvPr/>
        </p:nvSpPr>
        <p:spPr bwMode="ltGray">
          <a:xfrm>
            <a:off x="10857679" y="2778792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Subnet2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45" name="Cloud 244"/>
          <p:cNvSpPr/>
          <p:nvPr/>
        </p:nvSpPr>
        <p:spPr bwMode="ltGray">
          <a:xfrm>
            <a:off x="10865535" y="3869374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Subnet3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247" name="Cloud 246"/>
          <p:cNvSpPr/>
          <p:nvPr/>
        </p:nvSpPr>
        <p:spPr bwMode="ltGray">
          <a:xfrm>
            <a:off x="8783663" y="2807259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Isolated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Network</a:t>
            </a:r>
            <a:endParaRPr lang="en-GB" sz="1200" dirty="0">
              <a:solidFill>
                <a:schemeClr val="tx1"/>
              </a:solidFill>
            </a:endParaRPr>
          </a:p>
        </p:txBody>
      </p:sp>
      <p:cxnSp>
        <p:nvCxnSpPr>
          <p:cNvPr id="249" name="Straight Arrow Connector 248"/>
          <p:cNvCxnSpPr>
            <a:stCxn id="243" idx="2"/>
            <a:endCxn id="247" idx="0"/>
          </p:cNvCxnSpPr>
          <p:nvPr/>
        </p:nvCxnSpPr>
        <p:spPr>
          <a:xfrm flipH="1">
            <a:off x="9968989" y="2184728"/>
            <a:ext cx="939791" cy="94517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44" idx="2"/>
            <a:endCxn id="247" idx="0"/>
          </p:cNvCxnSpPr>
          <p:nvPr/>
        </p:nvCxnSpPr>
        <p:spPr>
          <a:xfrm flipH="1">
            <a:off x="9968989" y="3101438"/>
            <a:ext cx="892370" cy="2846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/>
          <p:cNvCxnSpPr>
            <a:stCxn id="245" idx="2"/>
            <a:endCxn id="247" idx="0"/>
          </p:cNvCxnSpPr>
          <p:nvPr/>
        </p:nvCxnSpPr>
        <p:spPr>
          <a:xfrm flipH="1" flipV="1">
            <a:off x="9968989" y="3129905"/>
            <a:ext cx="900226" cy="106211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/>
          <p:cNvSpPr/>
          <p:nvPr/>
        </p:nvSpPr>
        <p:spPr bwMode="ltGray">
          <a:xfrm>
            <a:off x="7883579" y="2227251"/>
            <a:ext cx="1052178" cy="1850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i="1" dirty="0" smtClean="0">
                <a:solidFill>
                  <a:schemeClr val="tx1"/>
                </a:solidFill>
              </a:rPr>
              <a:t>SWITCH  10/25G</a:t>
            </a:r>
            <a:endParaRPr lang="en-GB" sz="800" b="1" i="1" dirty="0">
              <a:solidFill>
                <a:schemeClr val="tx1"/>
              </a:solidFill>
            </a:endParaRPr>
          </a:p>
        </p:txBody>
      </p:sp>
      <p:sp>
        <p:nvSpPr>
          <p:cNvPr id="260" name="Rectangle 259"/>
          <p:cNvSpPr/>
          <p:nvPr/>
        </p:nvSpPr>
        <p:spPr bwMode="ltGray">
          <a:xfrm>
            <a:off x="6910039" y="2913431"/>
            <a:ext cx="1106614" cy="4298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bond0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62" name="Elbow Connector 261"/>
          <p:cNvCxnSpPr>
            <a:stCxn id="229" idx="3"/>
            <a:endCxn id="260" idx="1"/>
          </p:cNvCxnSpPr>
          <p:nvPr/>
        </p:nvCxnSpPr>
        <p:spPr>
          <a:xfrm>
            <a:off x="5340953" y="587343"/>
            <a:ext cx="1569086" cy="2540996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Elbow Connector 263"/>
          <p:cNvCxnSpPr>
            <a:stCxn id="195" idx="3"/>
            <a:endCxn id="260" idx="1"/>
          </p:cNvCxnSpPr>
          <p:nvPr/>
        </p:nvCxnSpPr>
        <p:spPr>
          <a:xfrm>
            <a:off x="5340953" y="2196819"/>
            <a:ext cx="1569086" cy="931520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stCxn id="161" idx="3"/>
            <a:endCxn id="260" idx="1"/>
          </p:cNvCxnSpPr>
          <p:nvPr/>
        </p:nvCxnSpPr>
        <p:spPr>
          <a:xfrm flipV="1">
            <a:off x="5340953" y="3128339"/>
            <a:ext cx="1569086" cy="672664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Elbow Connector 269"/>
          <p:cNvCxnSpPr>
            <a:stCxn id="30" idx="3"/>
            <a:endCxn id="260" idx="1"/>
          </p:cNvCxnSpPr>
          <p:nvPr/>
        </p:nvCxnSpPr>
        <p:spPr>
          <a:xfrm flipV="1">
            <a:off x="5340953" y="3128339"/>
            <a:ext cx="1569086" cy="2281307"/>
          </a:xfrm>
          <a:prstGeom prst="bentConnector3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>
            <a:stCxn id="260" idx="3"/>
            <a:endCxn id="258" idx="2"/>
          </p:cNvCxnSpPr>
          <p:nvPr/>
        </p:nvCxnSpPr>
        <p:spPr>
          <a:xfrm flipV="1">
            <a:off x="8016653" y="2412308"/>
            <a:ext cx="393015" cy="716031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Elbow Connector 273"/>
          <p:cNvCxnSpPr>
            <a:stCxn id="247" idx="2"/>
            <a:endCxn id="258" idx="2"/>
          </p:cNvCxnSpPr>
          <p:nvPr/>
        </p:nvCxnSpPr>
        <p:spPr>
          <a:xfrm rot="10800000">
            <a:off x="8409669" y="2412309"/>
            <a:ext cx="377675" cy="717597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74"/>
          <p:cNvSpPr txBox="1"/>
          <p:nvPr/>
        </p:nvSpPr>
        <p:spPr>
          <a:xfrm>
            <a:off x="5438559" y="250718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2 Port</a:t>
            </a:r>
            <a:endParaRPr lang="en-GB" sz="800" b="1" dirty="0" err="1" smtClean="0"/>
          </a:p>
        </p:txBody>
      </p:sp>
      <p:sp>
        <p:nvSpPr>
          <p:cNvPr id="276" name="TextBox 275"/>
          <p:cNvSpPr txBox="1"/>
          <p:nvPr/>
        </p:nvSpPr>
        <p:spPr>
          <a:xfrm>
            <a:off x="5415386" y="1888750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2 Port</a:t>
            </a:r>
            <a:endParaRPr lang="en-GB" sz="800" b="1" dirty="0" err="1" smtClean="0"/>
          </a:p>
        </p:txBody>
      </p:sp>
      <p:sp>
        <p:nvSpPr>
          <p:cNvPr id="277" name="TextBox 276"/>
          <p:cNvSpPr txBox="1"/>
          <p:nvPr/>
        </p:nvSpPr>
        <p:spPr>
          <a:xfrm>
            <a:off x="5424775" y="3477485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2 Port</a:t>
            </a:r>
            <a:endParaRPr lang="en-GB" sz="800" b="1" dirty="0" err="1" smtClean="0"/>
          </a:p>
        </p:txBody>
      </p:sp>
      <p:sp>
        <p:nvSpPr>
          <p:cNvPr id="278" name="TextBox 277"/>
          <p:cNvSpPr txBox="1"/>
          <p:nvPr/>
        </p:nvSpPr>
        <p:spPr>
          <a:xfrm>
            <a:off x="5415386" y="5081884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2 Port</a:t>
            </a:r>
            <a:endParaRPr lang="en-GB" sz="800" b="1" dirty="0" err="1" smtClean="0"/>
          </a:p>
        </p:txBody>
      </p:sp>
      <p:sp>
        <p:nvSpPr>
          <p:cNvPr id="279" name="TextBox 278"/>
          <p:cNvSpPr txBox="1"/>
          <p:nvPr/>
        </p:nvSpPr>
        <p:spPr>
          <a:xfrm>
            <a:off x="8070558" y="388765"/>
            <a:ext cx="2819298" cy="9192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**CONFIDENTIAL**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b="1" dirty="0" smtClean="0">
                <a:solidFill>
                  <a:schemeClr val="accent4"/>
                </a:solidFill>
              </a:rPr>
              <a:t>COMCAST PoC Setup Plan</a:t>
            </a:r>
            <a:endParaRPr lang="en-GB" b="1" dirty="0" err="1" smtClean="0">
              <a:solidFill>
                <a:schemeClr val="accent4"/>
              </a:solidFill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6496869" y="3223803"/>
            <a:ext cx="3639138" cy="75302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200" dirty="0" smtClean="0"/>
              <a:t>Bond mode = </a:t>
            </a:r>
            <a:r>
              <a:rPr lang="en-US" sz="1200" dirty="0" err="1" smtClean="0"/>
              <a:t>lacp</a:t>
            </a:r>
            <a:r>
              <a:rPr lang="en-US" sz="1200" dirty="0" smtClean="0"/>
              <a:t> mode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GB" sz="1200" dirty="0"/>
              <a:t>BONDING_OPTS="</a:t>
            </a:r>
            <a:r>
              <a:rPr lang="en-GB" sz="1200" dirty="0" smtClean="0"/>
              <a:t>mode=4 </a:t>
            </a:r>
            <a:r>
              <a:rPr lang="en-GB" sz="1200" dirty="0" err="1"/>
              <a:t>miimon</a:t>
            </a:r>
            <a:r>
              <a:rPr lang="en-GB" sz="1200" dirty="0"/>
              <a:t>=500 </a:t>
            </a:r>
            <a:r>
              <a:rPr lang="en-GB" sz="1200" dirty="0" err="1"/>
              <a:t>updelay</a:t>
            </a:r>
            <a:r>
              <a:rPr lang="en-GB" sz="1200" dirty="0"/>
              <a:t>=1000</a:t>
            </a:r>
            <a:r>
              <a:rPr lang="en-GB" sz="1200" dirty="0" smtClean="0"/>
              <a:t>"</a:t>
            </a:r>
            <a:endParaRPr lang="en-GB" sz="1200" dirty="0"/>
          </a:p>
        </p:txBody>
      </p:sp>
      <p:graphicFrame>
        <p:nvGraphicFramePr>
          <p:cNvPr id="281" name="Table 280"/>
          <p:cNvGraphicFramePr>
            <a:graphicFrameLocks noGrp="1"/>
          </p:cNvGraphicFramePr>
          <p:nvPr>
            <p:extLst/>
          </p:nvPr>
        </p:nvGraphicFramePr>
        <p:xfrm>
          <a:off x="6812175" y="3959926"/>
          <a:ext cx="3755532" cy="2851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9028"/>
                <a:gridCol w="1014433"/>
                <a:gridCol w="1082071"/>
              </a:tblGrid>
              <a:tr h="158838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Size</a:t>
                      </a:r>
                      <a:endParaRPr lang="en-GB" sz="800" dirty="0">
                        <a:effectLst/>
                        <a:latin typeface="MetricHPE Semibold" panose="020B07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Mount Point</a:t>
                      </a:r>
                      <a:endParaRPr lang="en-GB" sz="800">
                        <a:effectLst/>
                        <a:latin typeface="MetricHPE Semibold" panose="020B07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File System</a:t>
                      </a:r>
                      <a:endParaRPr lang="en-GB" sz="800">
                        <a:effectLst/>
                        <a:latin typeface="MetricHPE Semibold" panose="020B07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58838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500MB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/boot/efi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VFAT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2G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/boot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300GB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200GB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/tmp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400GB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/var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32GB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Swap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SWAP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500 GB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/home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6612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1.8 TB </a:t>
                      </a:r>
                      <a:r>
                        <a:rPr lang="en-US" sz="800" dirty="0" smtClean="0">
                          <a:effectLst/>
                        </a:rPr>
                        <a:t> SATA SSD </a:t>
                      </a:r>
                      <a:r>
                        <a:rPr lang="en-US" sz="800" dirty="0">
                          <a:effectLst/>
                        </a:rPr>
                        <a:t>[ Separate disk ]</a:t>
                      </a:r>
                      <a:endParaRPr lang="en-GB" sz="800" dirty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/trovares_POC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XFS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776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1.8 TB  </a:t>
                      </a:r>
                      <a:r>
                        <a:rPr lang="en-US" sz="800" dirty="0" smtClean="0">
                          <a:effectLst/>
                        </a:rPr>
                        <a:t>SATA SSD [ </a:t>
                      </a:r>
                      <a:r>
                        <a:rPr lang="en-US" sz="800" dirty="0">
                          <a:effectLst/>
                        </a:rPr>
                        <a:t>Separate disk ]</a:t>
                      </a:r>
                      <a:endParaRPr lang="en-GB" sz="800" dirty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>
                          <a:effectLst/>
                        </a:rPr>
                        <a:t>/ReservoirLab_POC</a:t>
                      </a:r>
                      <a:endParaRPr lang="en-GB" sz="80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>
                          <a:effectLst/>
                        </a:rPr>
                        <a:t>XFS</a:t>
                      </a:r>
                      <a:endParaRPr lang="en-GB" sz="800" dirty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70557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800" dirty="0" smtClean="0">
                          <a:effectLst/>
                          <a:latin typeface="MetricHPE Light" panose="020B03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 * 1.6 TB NVMe</a:t>
                      </a:r>
                      <a:r>
                        <a:rPr lang="en-US" sz="800" baseline="0" dirty="0" smtClean="0">
                          <a:effectLst/>
                          <a:latin typeface="MetricHPE Light" panose="020B03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Drives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aseline="0" dirty="0" smtClean="0">
                          <a:effectLst/>
                          <a:latin typeface="MetricHPE Light" panose="020B03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/nvme_data1 /nvme_data2 /nvme_data3 /nvme_data4 /nvme_data5 /nvme_data6 /nvme_data7 /nvme_data8</a:t>
                      </a:r>
                      <a:endParaRPr lang="en-GB" sz="800" dirty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aseline="0" dirty="0" smtClean="0">
                          <a:effectLst/>
                          <a:latin typeface="MetricHPE Light" panose="020B030303020206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/nvme_data9 /nvme_data10 /nvme_data11 /nvme_data12 /nvme_data13 /nvme_data14 /nvme_data15 /nvme_data16</a:t>
                      </a:r>
                      <a:endParaRPr lang="en-GB" sz="800" dirty="0" smtClean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800" dirty="0" smtClean="0">
                        <a:effectLst/>
                        <a:latin typeface="MetricHPE Light" panose="020B03030302020602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82" name="TextBox 281"/>
          <p:cNvSpPr txBox="1"/>
          <p:nvPr/>
        </p:nvSpPr>
        <p:spPr>
          <a:xfrm>
            <a:off x="6195999" y="2786225"/>
            <a:ext cx="625812" cy="4801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800" b="1" dirty="0" smtClean="0"/>
              <a:t>8 Port</a:t>
            </a:r>
            <a:endParaRPr lang="en-GB" sz="800" b="1" dirty="0" err="1" smtClean="0"/>
          </a:p>
        </p:txBody>
      </p:sp>
      <p:sp>
        <p:nvSpPr>
          <p:cNvPr id="246" name="TextBox 245"/>
          <p:cNvSpPr txBox="1"/>
          <p:nvPr/>
        </p:nvSpPr>
        <p:spPr>
          <a:xfrm>
            <a:off x="114635" y="1166934"/>
            <a:ext cx="2180725" cy="493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900" b="1" i="1" dirty="0" smtClean="0">
                <a:solidFill>
                  <a:schemeClr val="accent4"/>
                </a:solidFill>
              </a:rPr>
              <a:t>(1.8 TB * 4 SATA SSD = 7.2 TB RAID1)</a:t>
            </a:r>
            <a:endParaRPr lang="en-GB" sz="900" b="1" i="1" dirty="0" err="1" smtClean="0">
              <a:solidFill>
                <a:schemeClr val="accent4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2262" y="2772502"/>
            <a:ext cx="2180725" cy="493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900" b="1" i="1" dirty="0" smtClean="0">
                <a:solidFill>
                  <a:schemeClr val="accent4"/>
                </a:solidFill>
              </a:rPr>
              <a:t>(1.8 TB * 4 SATA SSD = 7.2 TB RAID1)</a:t>
            </a:r>
            <a:endParaRPr lang="en-GB" sz="900" b="1" i="1" dirty="0" err="1" smtClean="0">
              <a:solidFill>
                <a:schemeClr val="accent4"/>
              </a:solidFill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58587" y="4367681"/>
            <a:ext cx="2180725" cy="493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900" b="1" i="1" dirty="0" smtClean="0">
                <a:solidFill>
                  <a:schemeClr val="accent4"/>
                </a:solidFill>
              </a:rPr>
              <a:t>(1.8 TB * 4 SATA SSD = 7.2 TB RAID1)</a:t>
            </a:r>
            <a:endParaRPr lang="en-GB" sz="900" b="1" i="1" dirty="0" err="1" smtClean="0">
              <a:solidFill>
                <a:schemeClr val="accent4"/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1134" y="5977300"/>
            <a:ext cx="2180725" cy="4939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900" b="1" i="1" dirty="0" smtClean="0">
                <a:solidFill>
                  <a:schemeClr val="accent4"/>
                </a:solidFill>
              </a:rPr>
              <a:t>(1.8 TB * 4 SATA SSD = 7.2 TB RAID1)</a:t>
            </a:r>
            <a:endParaRPr lang="en-GB" sz="900" b="1" i="1" dirty="0" err="1" smtClean="0">
              <a:solidFill>
                <a:schemeClr val="accent4"/>
              </a:solidFill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10606906" y="5273845"/>
            <a:ext cx="1116085" cy="1692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PCIe Slot 1 </a:t>
            </a:r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CPU0 x8 ((NVMe 1.6 TB) </a:t>
            </a:r>
            <a:endParaRPr lang="en-GB" sz="500" dirty="0"/>
          </a:p>
        </p:txBody>
      </p:sp>
      <p:sp>
        <p:nvSpPr>
          <p:cNvPr id="3" name="TextBox 2"/>
          <p:cNvSpPr txBox="1"/>
          <p:nvPr/>
        </p:nvSpPr>
        <p:spPr>
          <a:xfrm>
            <a:off x="11583677" y="5056500"/>
            <a:ext cx="732252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dirty="0" smtClean="0"/>
              <a:t>xGT</a:t>
            </a:r>
            <a:endParaRPr lang="en-GB" dirty="0" err="1" smtClean="0"/>
          </a:p>
        </p:txBody>
      </p:sp>
    </p:spTree>
    <p:extLst>
      <p:ext uri="{BB962C8B-B14F-4D97-AF65-F5344CB8AC3E}">
        <p14:creationId xmlns:p14="http://schemas.microsoft.com/office/powerpoint/2010/main" val="193864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20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7369" y="94949"/>
            <a:ext cx="11876505" cy="782019"/>
          </a:xfrm>
        </p:spPr>
        <p:txBody>
          <a:bodyPr/>
          <a:lstStyle/>
          <a:p>
            <a:r>
              <a:rPr lang="en-US" dirty="0" smtClean="0"/>
              <a:t>Cybersecurity graph &amp; AI – combined execution </a:t>
            </a:r>
            <a:br>
              <a:rPr lang="en-US" dirty="0" smtClean="0"/>
            </a:br>
            <a:r>
              <a:rPr lang="en-US" dirty="0" smtClean="0"/>
              <a:t>Configuration and Performance</a:t>
            </a:r>
            <a:endParaRPr lang="en-GB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94650"/>
              </p:ext>
            </p:extLst>
          </p:nvPr>
        </p:nvGraphicFramePr>
        <p:xfrm>
          <a:off x="332874" y="975489"/>
          <a:ext cx="11430000" cy="3757584"/>
        </p:xfrm>
        <a:graphic>
          <a:graphicData uri="http://schemas.openxmlformats.org/drawingml/2006/table">
            <a:tbl>
              <a:tblPr/>
              <a:tblGrid>
                <a:gridCol w="2094832"/>
                <a:gridCol w="748631"/>
                <a:gridCol w="1352884"/>
                <a:gridCol w="1101558"/>
                <a:gridCol w="192506"/>
                <a:gridCol w="213894"/>
                <a:gridCol w="2157398"/>
                <a:gridCol w="845960"/>
                <a:gridCol w="1399332"/>
                <a:gridCol w="1323005"/>
              </a:tblGrid>
              <a:tr h="147189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</a:t>
                      </a:r>
                      <a:r>
                        <a:rPr lang="en-GB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EXECUTION ENVIRONMENT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4718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ENSIGN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xGT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99454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 Parameters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 Execution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Standalone Execution</a:t>
                      </a:r>
                      <a:b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(limited core/memory)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Standalone Execution</a:t>
                      </a:r>
                      <a:b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(full scale)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xGT 1.3 (LANL Attack Performance)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Combined Execution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Standalone Execution</a:t>
                      </a:r>
                      <a:b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(limited core/memory)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Standalone Execution</a:t>
                      </a:r>
                      <a:b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(full scale)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1471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Version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3.7.4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Version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3.7.4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471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Package Manager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Anaconda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Package Manager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PyPi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471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S/W Version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S/W Version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1.3.0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577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Data(GB) - CICDDoS2019 ( DNS+Syn 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2.6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Data(GB) - LANL Day 85 ( 1v+2v+nf 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471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vCPUs Allocated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vCPUs Allocated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Memory Allocated (TB</a:t>
                      </a:r>
                      <a:r>
                        <a:rPr lang="en-GB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(</a:t>
                      </a:r>
                      <a:r>
                        <a:rPr lang="en-GB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mem_limit_gb</a:t>
                      </a:r>
                      <a:r>
                        <a:rPr lang="en-GB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Memory Allocated (TB</a:t>
                      </a:r>
                      <a:r>
                        <a:rPr lang="en-GB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system.max_memory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075" marR="5075" marT="50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No. of Components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No. of Edges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302,088,856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302,088,856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302,088,856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265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csv2tensor(sec)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232.34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61.322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RDP Hack Edges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10,572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10,572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10,572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Decomposing tensor w/ CP (sec)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184.06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68.59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69.69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Data Load Time (1v+2v+nf)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visualization (sec)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Extract Forward RDP Edges Time (sec)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Textual Report Generation (sec)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Extract Reverse RDP Edges Time (sec)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3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Time Taken (sec)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480.4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261.59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267.612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Lateral Movement Query Execution Time(sec)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152265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Utilization (max)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Utilization (max)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623">
                <a:tc rowSpan="4" gridSpan="4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: 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a) Above results can vary based on configured environment parameters like vCPUs/Memory 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b) No. of components is critical to performance. As a standard, one could achieve better performance on reduced no. of components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c) If intermittent output is not generated then total time taken can be further 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reduced</a:t>
                      </a:r>
                    </a:p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d) Setup of Client threads using : </a:t>
                      </a: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omp_num_threads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= No. of Client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Threads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e) DASK Server and scheduler configurations using : 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./</a:t>
                      </a: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start_dask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&lt;</a:t>
                      </a: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uCPUs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f) </a:t>
                      </a: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OpenMP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Thread Binding : </a:t>
                      </a:r>
                      <a:r>
                        <a:rPr lang="en-GB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GOMP_CPU_AFFINITY = 0-178</a:t>
                      </a:r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Note :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a) Input data size is directly proportional to Total Data Load Time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b) Package Manager for xGT &amp; Ensign are different that would require individual environment consideration for xGT &amp; ENSIGN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c) vCPU allocation can be further optimized for CPU thread binding but would not impact much on query execution 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d) I/O Threads Enabled : </a:t>
                      </a: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system.io_threads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=true</a:t>
                      </a:r>
                    </a:p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e) No. of Pinned Threads Configured : </a:t>
                      </a:r>
                      <a:r>
                        <a:rPr lang="en-GB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system.pin_threads</a:t>
                      </a:r>
                      <a:endParaRPr lang="en-GB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f) No. of worker</a:t>
                      </a:r>
                      <a:r>
                        <a:rPr 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threads configured : </a:t>
                      </a: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system.worker_threads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43623"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43623"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0"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75" marR="5075" marT="507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6410" y="4733073"/>
            <a:ext cx="11606464" cy="140551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200" b="1" u="sng" dirty="0" smtClean="0"/>
              <a:t>Key Observations</a:t>
            </a:r>
          </a:p>
          <a:p>
            <a:pPr marL="342900" indent="-342900" algn="l">
              <a:lnSpc>
                <a:spcPct val="90000"/>
              </a:lnSpc>
              <a:spcBef>
                <a:spcPts val="400"/>
              </a:spcBef>
              <a:buAutoNum type="arabicPeriod"/>
            </a:pPr>
            <a:r>
              <a:rPr lang="en-US" sz="1200" b="1" u="sng" dirty="0" smtClean="0"/>
              <a:t>ENSIGN Tensor Decomposition phase execution performance degrades in combined environment. </a:t>
            </a:r>
          </a:p>
          <a:p>
            <a:pPr marL="342900" indent="-342900" algn="l">
              <a:lnSpc>
                <a:spcPct val="90000"/>
              </a:lnSpc>
              <a:spcBef>
                <a:spcPts val="400"/>
              </a:spcBef>
              <a:buAutoNum type="arabicPeriod"/>
            </a:pPr>
            <a:r>
              <a:rPr lang="en-US" sz="1200" b="1" u="sng" dirty="0" smtClean="0"/>
              <a:t>xGT Data Load performance degrades in combined execution environment.</a:t>
            </a:r>
          </a:p>
          <a:p>
            <a:pPr marL="342900" indent="-342900">
              <a:lnSpc>
                <a:spcPct val="90000"/>
              </a:lnSpc>
              <a:spcBef>
                <a:spcPts val="400"/>
              </a:spcBef>
              <a:buFontTx/>
              <a:buAutoNum type="arabicPeriod"/>
            </a:pPr>
            <a:r>
              <a:rPr lang="en-US" sz="1200" b="1" u="sng" dirty="0"/>
              <a:t>CPU and Memory binding would be required for combined workflow execution</a:t>
            </a:r>
            <a:endParaRPr lang="en-GB" sz="1200" b="1" u="sng" dirty="0"/>
          </a:p>
          <a:p>
            <a:pPr marL="342900" indent="-342900" algn="l">
              <a:lnSpc>
                <a:spcPct val="90000"/>
              </a:lnSpc>
              <a:spcBef>
                <a:spcPts val="400"/>
              </a:spcBef>
              <a:buAutoNum type="arabicPeriod"/>
            </a:pPr>
            <a:r>
              <a:rPr lang="en-US" sz="1200" b="1" u="sng" dirty="0" smtClean="0"/>
              <a:t>Initial starting configuration for xGT &amp; ENSIGN would 40% CPU allocation and minimum 3TB Memory allocation and scale the resources </a:t>
            </a:r>
            <a:r>
              <a:rPr lang="en-US" sz="1200" b="1" u="sng" dirty="0" err="1" smtClean="0"/>
              <a:t>increamentally</a:t>
            </a:r>
            <a:endParaRPr lang="en-US" sz="12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180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96" y="2927449"/>
            <a:ext cx="11421304" cy="427036"/>
          </a:xfrm>
        </p:spPr>
        <p:txBody>
          <a:bodyPr/>
          <a:lstStyle/>
          <a:p>
            <a:r>
              <a:rPr lang="en-US" dirty="0" smtClean="0"/>
              <a:t>Detecting Unknown cyber-attack patterns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3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43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79" y="438484"/>
            <a:ext cx="12192000" cy="602749"/>
          </a:xfrm>
        </p:spPr>
        <p:txBody>
          <a:bodyPr>
            <a:normAutofit/>
          </a:bodyPr>
          <a:lstStyle/>
          <a:p>
            <a:r>
              <a:rPr lang="en-US" dirty="0" smtClean="0"/>
              <a:t>DDoS Attack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7579" y="1226720"/>
            <a:ext cx="11999495" cy="45003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lvl="0"/>
            <a:r>
              <a:rPr lang="en-GB" b="1" u="sng" dirty="0"/>
              <a:t>Reflection-based DDoS</a:t>
            </a:r>
            <a:endParaRPr lang="en-GB" sz="3200" b="1" u="sng" dirty="0"/>
          </a:p>
          <a:p>
            <a:pPr lvl="1"/>
            <a:r>
              <a:rPr lang="en-GB" dirty="0"/>
              <a:t>Attack in which attacker remains hidden using legitimate third-party components (Marshalled Attacks)</a:t>
            </a:r>
            <a:endParaRPr lang="en-GB" sz="2800" dirty="0"/>
          </a:p>
          <a:p>
            <a:pPr lvl="1"/>
            <a:r>
              <a:rPr lang="en-GB" dirty="0"/>
              <a:t>Packets are sent to reflector servers and source-ip is the victim server</a:t>
            </a:r>
            <a:endParaRPr lang="en-GB" sz="2800" dirty="0"/>
          </a:p>
          <a:p>
            <a:pPr lvl="1"/>
            <a:r>
              <a:rPr lang="en-GB" dirty="0"/>
              <a:t>Done to overwhelm the victim </a:t>
            </a:r>
            <a:r>
              <a:rPr lang="en-GB" dirty="0" smtClean="0"/>
              <a:t>server</a:t>
            </a:r>
          </a:p>
          <a:p>
            <a:pPr lvl="1"/>
            <a:endParaRPr lang="en-US" sz="2800" dirty="0"/>
          </a:p>
          <a:p>
            <a:pPr lvl="1"/>
            <a:endParaRPr lang="en-GB" sz="2800" dirty="0"/>
          </a:p>
          <a:p>
            <a:pPr lvl="0"/>
            <a:r>
              <a:rPr lang="en-GB" b="1" u="sng" dirty="0"/>
              <a:t>Exploitation-based attack</a:t>
            </a:r>
            <a:endParaRPr lang="en-GB" sz="3200" b="1" u="sng" dirty="0"/>
          </a:p>
          <a:p>
            <a:pPr lvl="1"/>
            <a:r>
              <a:rPr lang="en-GB" dirty="0"/>
              <a:t>Attack in which attacker remains hidden using legitimate third-party components (Marshalled Attacks)</a:t>
            </a:r>
            <a:endParaRPr lang="en-GB" sz="2800" dirty="0"/>
          </a:p>
          <a:p>
            <a:pPr lvl="1"/>
            <a:r>
              <a:rPr lang="en-GB" dirty="0"/>
              <a:t>Packets are sent to reflector servers and source-ip is the victim server</a:t>
            </a:r>
            <a:endParaRPr lang="en-GB" sz="2800" dirty="0"/>
          </a:p>
          <a:p>
            <a:pPr lvl="1"/>
            <a:r>
              <a:rPr lang="en-GB" dirty="0"/>
              <a:t>Done to overwhelm the victim server</a:t>
            </a:r>
            <a:endParaRPr lang="en-GB" sz="2800" dirty="0"/>
          </a:p>
          <a:p>
            <a:pPr lvl="1"/>
            <a:r>
              <a:rPr lang="en-GB" dirty="0"/>
              <a:t>Very high no. of </a:t>
            </a:r>
            <a:r>
              <a:rPr lang="en-GB" dirty="0" smtClean="0"/>
              <a:t>TCP/UDP </a:t>
            </a:r>
            <a:r>
              <a:rPr lang="en-GB" dirty="0"/>
              <a:t>packets are send on random ports</a:t>
            </a:r>
            <a:endParaRPr lang="en-GB" sz="2800" dirty="0"/>
          </a:p>
          <a:p>
            <a:pPr lvl="1"/>
            <a:r>
              <a:rPr lang="en-GB" dirty="0"/>
              <a:t>Network bandwidth gets exhausted, system crashes and performance degrades</a:t>
            </a:r>
            <a:endParaRPr lang="en-GB" sz="2800" dirty="0"/>
          </a:p>
          <a:p>
            <a:pPr lvl="1"/>
            <a:r>
              <a:rPr lang="en-GB" dirty="0" err="1"/>
              <a:t>Syn</a:t>
            </a:r>
            <a:r>
              <a:rPr lang="en-GB" dirty="0"/>
              <a:t> packets are flooded. Continuous </a:t>
            </a:r>
            <a:r>
              <a:rPr lang="en-GB" dirty="0" err="1"/>
              <a:t>Syn</a:t>
            </a:r>
            <a:r>
              <a:rPr lang="en-GB" dirty="0"/>
              <a:t> packets are sent until the server crashes</a:t>
            </a:r>
            <a:endParaRPr lang="en-GB" sz="2800" dirty="0"/>
          </a:p>
          <a:p>
            <a:pPr lvl="1"/>
            <a:r>
              <a:rPr lang="en-GB" dirty="0"/>
              <a:t>Disrupt connection between client and server</a:t>
            </a:r>
            <a:endParaRPr lang="en-GB" sz="2800" dirty="0"/>
          </a:p>
          <a:p>
            <a:pPr lvl="1"/>
            <a:r>
              <a:rPr lang="en-GB" dirty="0"/>
              <a:t>Typically used in Online Gaming</a:t>
            </a:r>
            <a:endParaRPr lang="en-GB" sz="2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722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07453" y="802105"/>
            <a:ext cx="9507622" cy="419768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6922008" y="4279392"/>
            <a:ext cx="1152144" cy="9784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882113" y="3822192"/>
            <a:ext cx="807614" cy="7070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0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216" y="365125"/>
            <a:ext cx="5160264" cy="686435"/>
          </a:xfrm>
        </p:spPr>
        <p:txBody>
          <a:bodyPr>
            <a:normAutofit/>
          </a:bodyPr>
          <a:lstStyle/>
          <a:p>
            <a:r>
              <a:rPr lang="en-US" dirty="0" smtClean="0"/>
              <a:t>DDoS Attack – Syn Flood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335024" y="1499616"/>
            <a:ext cx="45720" cy="4693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520184" y="2811780"/>
            <a:ext cx="1155192" cy="1139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61688" y="1499616"/>
            <a:ext cx="33528" cy="4693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380744" y="2217420"/>
            <a:ext cx="2980944" cy="113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655064" y="2255520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866900" y="2282952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90928" y="2327148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3536" y="2356104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</a:t>
            </a:r>
            <a:endParaRPr lang="en-GB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380744" y="3355848"/>
            <a:ext cx="2980944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792224" y="3503676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04060" y="3531108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228088" y="3575304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20696" y="3604260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SYN-ACK</a:t>
            </a:r>
            <a:endParaRPr lang="en-GB" sz="1200" dirty="0">
              <a:solidFill>
                <a:schemeClr val="dk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8966" y="2811780"/>
            <a:ext cx="1155192" cy="1139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</a:t>
            </a:r>
            <a:endParaRPr lang="en-GB" sz="4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380744" y="4041648"/>
            <a:ext cx="2947416" cy="1377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191512" y="4593336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403348" y="4620768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2627376" y="4664964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19984" y="4693920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dk1"/>
                </a:solidFill>
              </a:rPr>
              <a:t>ACK</a:t>
            </a:r>
            <a:endParaRPr lang="en-GB" sz="1200" dirty="0">
              <a:solidFill>
                <a:schemeClr val="dk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099048" y="0"/>
            <a:ext cx="36576" cy="685800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 txBox="1">
            <a:spLocks/>
          </p:cNvSpPr>
          <p:nvPr/>
        </p:nvSpPr>
        <p:spPr>
          <a:xfrm>
            <a:off x="530352" y="365125"/>
            <a:ext cx="5160264" cy="360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Normal TCP Connection</a:t>
            </a:r>
            <a:endParaRPr lang="en-GB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7716774" y="1499616"/>
            <a:ext cx="45720" cy="4693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0901934" y="2811780"/>
            <a:ext cx="1155192" cy="11399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</a:t>
            </a:r>
            <a:endParaRPr lang="en-GB" sz="4400" dirty="0"/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10743438" y="1499616"/>
            <a:ext cx="33528" cy="4693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762494" y="2217420"/>
            <a:ext cx="2980944" cy="113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036814" y="2255520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8248650" y="2282952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8472678" y="2327148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765286" y="2356104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</a:t>
            </a:r>
            <a:endParaRPr lang="en-GB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7762494" y="3355848"/>
            <a:ext cx="2980944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8173974" y="3503676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8385810" y="3531108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8609838" y="3575304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8902446" y="3604260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SYN-ACK</a:t>
            </a:r>
            <a:endParaRPr lang="en-GB" sz="1200" dirty="0">
              <a:solidFill>
                <a:schemeClr val="dk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6490716" y="2811780"/>
            <a:ext cx="1155192" cy="1139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</a:t>
            </a:r>
            <a:endParaRPr lang="en-GB" sz="44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7789926" y="2097024"/>
            <a:ext cx="2980944" cy="113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779258" y="1921764"/>
            <a:ext cx="2980944" cy="113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787640" y="1781556"/>
            <a:ext cx="2980944" cy="113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7762494" y="3508248"/>
            <a:ext cx="2980944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7745730" y="3698748"/>
            <a:ext cx="2980944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733919" y="5241036"/>
            <a:ext cx="2980944" cy="113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008239" y="5279136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8220075" y="5306568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8444103" y="5350764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dk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8736711" y="5379720"/>
            <a:ext cx="1106424" cy="42062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</a:t>
            </a:r>
            <a:endParaRPr lang="en-GB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7761351" y="5120640"/>
            <a:ext cx="2980944" cy="113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750683" y="4945380"/>
            <a:ext cx="2980944" cy="113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759065" y="4805172"/>
            <a:ext cx="2980944" cy="113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765286" y="1872341"/>
            <a:ext cx="1591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Spoof the source ip</a:t>
            </a:r>
            <a:endParaRPr lang="en-GB" dirty="0"/>
          </a:p>
        </p:txBody>
      </p:sp>
      <p:sp>
        <p:nvSpPr>
          <p:cNvPr id="75" name="TextBox 74"/>
          <p:cNvSpPr txBox="1"/>
          <p:nvPr/>
        </p:nvSpPr>
        <p:spPr>
          <a:xfrm>
            <a:off x="7799892" y="4501241"/>
            <a:ext cx="2948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Missing final ack from malicious client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911555" y="6327719"/>
            <a:ext cx="2699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Flood the server with fictitious sny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75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CICDDoS2019 Dataset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/>
              <a:t>abstract </a:t>
            </a:r>
            <a:r>
              <a:rPr lang="en-US" sz="1800" b="1" dirty="0" err="1"/>
              <a:t>behaviour</a:t>
            </a:r>
            <a:r>
              <a:rPr lang="en-US" sz="1800" b="1" dirty="0"/>
              <a:t> of 25 users based on the HTTP, HTTPS, FTP, SSH, and email </a:t>
            </a:r>
            <a:r>
              <a:rPr lang="en-US" sz="1800" b="1" dirty="0" smtClean="0"/>
              <a:t>protocols</a:t>
            </a:r>
          </a:p>
          <a:p>
            <a:pPr marL="285750" indent="-285750">
              <a:buFontTx/>
              <a:buChar char="-"/>
            </a:pPr>
            <a:endParaRPr lang="en-US" sz="1800" b="1" dirty="0"/>
          </a:p>
          <a:p>
            <a:pPr marL="285750" indent="-285750">
              <a:buFontTx/>
              <a:buChar char="-"/>
            </a:pPr>
            <a:r>
              <a:rPr lang="en-US" sz="1800" b="1" dirty="0"/>
              <a:t>Involved systems – 1 Server, Firewalls, 4 Client PCs (Windows 7, Windows Vista, Windows 8.1, Windows 10)</a:t>
            </a:r>
          </a:p>
          <a:p>
            <a:pPr marL="285750" indent="-285750">
              <a:buFontTx/>
              <a:buChar char="-"/>
            </a:pPr>
            <a:endParaRPr lang="en-US" sz="1800" b="1" dirty="0" smtClean="0"/>
          </a:p>
          <a:p>
            <a:pPr marL="285750" indent="-285750">
              <a:buFontTx/>
              <a:buChar char="-"/>
            </a:pPr>
            <a:r>
              <a:rPr lang="en-US" sz="1800" b="1" dirty="0" smtClean="0"/>
              <a:t>Confirmed </a:t>
            </a:r>
            <a:r>
              <a:rPr lang="en-US" sz="1800" b="1" dirty="0"/>
              <a:t>DDoS Attacks </a:t>
            </a:r>
          </a:p>
          <a:p>
            <a:pPr marL="742950" lvl="1" indent="-285750">
              <a:buFontTx/>
              <a:buChar char="-"/>
            </a:pPr>
            <a:r>
              <a:rPr lang="en-US" sz="1600" b="1" dirty="0"/>
              <a:t>Training Day (12 Attacks) - </a:t>
            </a:r>
            <a:r>
              <a:rPr lang="en-GB" sz="1600" b="1" dirty="0"/>
              <a:t>NTP, DNS, LDAP, MSSQL, NetBIOS, SNMP, SSDP, UDP, UDP-Lag, </a:t>
            </a:r>
            <a:r>
              <a:rPr lang="en-GB" sz="1600" b="1" dirty="0" err="1"/>
              <a:t>WebDDoS</a:t>
            </a:r>
            <a:r>
              <a:rPr lang="en-GB" sz="1600" b="1" dirty="0"/>
              <a:t>, SYN and TFTP</a:t>
            </a:r>
          </a:p>
          <a:p>
            <a:pPr marL="742950" lvl="1" indent="-285750">
              <a:buFontTx/>
              <a:buChar char="-"/>
            </a:pPr>
            <a:r>
              <a:rPr lang="en-US" sz="1600" b="1" dirty="0"/>
              <a:t>Testing Day  (7 Attacks) - </a:t>
            </a:r>
            <a:r>
              <a:rPr lang="en-GB" sz="1600" b="1" dirty="0"/>
              <a:t>PortScan, NetBIOS, LDAP, MSSQL, UDP, UDP-Lag and SYN</a:t>
            </a:r>
          </a:p>
          <a:p>
            <a:pPr marL="285750" indent="-285750">
              <a:buFontTx/>
              <a:buChar char="-"/>
            </a:pPr>
            <a:endParaRPr lang="en-US" sz="1800" b="1" dirty="0" smtClean="0"/>
          </a:p>
          <a:p>
            <a:pPr marL="285750" indent="-285750">
              <a:buFontTx/>
              <a:buChar char="-"/>
            </a:pPr>
            <a:r>
              <a:rPr lang="en-US" sz="1800" b="1" dirty="0" smtClean="0"/>
              <a:t>Dataset </a:t>
            </a:r>
            <a:r>
              <a:rPr lang="en-US" sz="1800" b="1" dirty="0"/>
              <a:t>Duration </a:t>
            </a:r>
            <a:r>
              <a:rPr lang="en-US" sz="1800" b="1" dirty="0" smtClean="0"/>
              <a:t>– Between 12</a:t>
            </a:r>
            <a:r>
              <a:rPr lang="en-US" sz="1800" b="1" baseline="30000" dirty="0" smtClean="0"/>
              <a:t>th</a:t>
            </a:r>
            <a:r>
              <a:rPr lang="en-US" sz="1800" b="1" dirty="0" smtClean="0"/>
              <a:t> </a:t>
            </a:r>
            <a:r>
              <a:rPr lang="en-US" sz="1800" b="1" dirty="0"/>
              <a:t>Jan and </a:t>
            </a:r>
            <a:r>
              <a:rPr lang="en-US" sz="1800" b="1" dirty="0" smtClean="0"/>
              <a:t>11</a:t>
            </a:r>
            <a:r>
              <a:rPr lang="en-US" sz="1800" b="1" baseline="30000" dirty="0" smtClean="0"/>
              <a:t>th</a:t>
            </a:r>
            <a:r>
              <a:rPr lang="en-US" sz="1800" b="1" dirty="0" smtClean="0"/>
              <a:t> </a:t>
            </a:r>
            <a:r>
              <a:rPr lang="en-US" sz="1800" b="1" dirty="0"/>
              <a:t>March</a:t>
            </a:r>
            <a:endParaRPr lang="en-GB" sz="1800" b="1" dirty="0"/>
          </a:p>
          <a:p>
            <a:pPr marL="285750" indent="-285750">
              <a:buFontTx/>
              <a:buChar char="-"/>
            </a:pPr>
            <a:endParaRPr lang="en-US" sz="1800" b="1" dirty="0" smtClean="0"/>
          </a:p>
          <a:p>
            <a:pPr marL="285750" indent="-285750">
              <a:buFontTx/>
              <a:buChar char="-"/>
            </a:pPr>
            <a:r>
              <a:rPr lang="en-US" sz="1800" b="1" dirty="0" smtClean="0"/>
              <a:t>SYN </a:t>
            </a:r>
            <a:r>
              <a:rPr lang="en-US" sz="1800" b="1" dirty="0"/>
              <a:t>attack timing:</a:t>
            </a:r>
          </a:p>
          <a:p>
            <a:pPr marL="742950" lvl="1" indent="-285750">
              <a:buFontTx/>
              <a:buChar char="-"/>
            </a:pPr>
            <a:r>
              <a:rPr lang="en-US" b="1" dirty="0"/>
              <a:t>First Day - </a:t>
            </a:r>
            <a:r>
              <a:rPr lang="en-GB" b="1" dirty="0"/>
              <a:t>11:28 - 17:35</a:t>
            </a:r>
            <a:r>
              <a:rPr lang="en-US" b="1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b="1" dirty="0" smtClean="0"/>
              <a:t>Second </a:t>
            </a:r>
            <a:r>
              <a:rPr lang="en-US" b="1" dirty="0"/>
              <a:t>Day - </a:t>
            </a:r>
            <a:r>
              <a:rPr lang="en-GB" b="1" dirty="0"/>
              <a:t>13:29 - </a:t>
            </a:r>
            <a:r>
              <a:rPr lang="en-GB" b="1" dirty="0" smtClean="0"/>
              <a:t>13:34</a:t>
            </a:r>
          </a:p>
          <a:p>
            <a:pPr marL="742950" lvl="1" indent="-285750">
              <a:buFontTx/>
              <a:buChar char="-"/>
            </a:pPr>
            <a:endParaRPr lang="en-US" b="1" dirty="0"/>
          </a:p>
          <a:p>
            <a:pPr marL="228600" indent="0">
              <a:buNone/>
            </a:pPr>
            <a:r>
              <a:rPr lang="en-US" b="1" dirty="0" smtClean="0"/>
              <a:t>Data Format: pcap , csv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7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19075" y="3682833"/>
            <a:ext cx="3310020" cy="251607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sz="1050" dirty="0"/>
              <a:t>/nvme_data14/CICDataset/CICDDoS2019/Dataset/csv/01-12</a:t>
            </a:r>
          </a:p>
          <a:p>
            <a:r>
              <a:rPr lang="en-GB" sz="1050" dirty="0"/>
              <a:t>[root@mdchawkeye 01-12]# du -</a:t>
            </a:r>
            <a:r>
              <a:rPr lang="en-GB" sz="1050" dirty="0" err="1"/>
              <a:t>chs</a:t>
            </a:r>
            <a:r>
              <a:rPr lang="en-GB" sz="1050" dirty="0"/>
              <a:t> *</a:t>
            </a:r>
          </a:p>
          <a:p>
            <a:r>
              <a:rPr lang="en-GB" sz="1050" dirty="0"/>
              <a:t>5.2G    </a:t>
            </a:r>
            <a:r>
              <a:rPr lang="en-GB" sz="1050" dirty="0" err="1"/>
              <a:t>combined_dataset</a:t>
            </a:r>
            <a:endParaRPr lang="en-GB" sz="1050" dirty="0"/>
          </a:p>
          <a:p>
            <a:r>
              <a:rPr lang="en-GB" sz="1050" dirty="0"/>
              <a:t>2.0G    DrDoS_DNS.csv</a:t>
            </a:r>
          </a:p>
          <a:p>
            <a:r>
              <a:rPr lang="en-GB" sz="1050" dirty="0"/>
              <a:t>875M    DrDoS_LDAP.csv</a:t>
            </a:r>
          </a:p>
          <a:p>
            <a:r>
              <a:rPr lang="en-GB" sz="1050" dirty="0"/>
              <a:t>1.8G    DrDoS_MSSQL.csv</a:t>
            </a:r>
          </a:p>
          <a:p>
            <a:r>
              <a:rPr lang="en-GB" sz="1050" dirty="0"/>
              <a:t>1.6G    DrDoS_NetBIOS.csv</a:t>
            </a:r>
          </a:p>
          <a:p>
            <a:r>
              <a:rPr lang="en-GB" sz="1050" dirty="0"/>
              <a:t>616M    DrDoS_NTP.csv</a:t>
            </a:r>
          </a:p>
          <a:p>
            <a:r>
              <a:rPr lang="en-GB" sz="1050" dirty="0"/>
              <a:t>2.1G    DrDoS_SNMP.csv</a:t>
            </a:r>
          </a:p>
          <a:p>
            <a:r>
              <a:rPr lang="en-GB" sz="1050" dirty="0"/>
              <a:t>1.2G    DrDoS_SSDP.csv</a:t>
            </a:r>
          </a:p>
          <a:p>
            <a:r>
              <a:rPr lang="en-GB" sz="1050" dirty="0"/>
              <a:t>1.5G    DrDoS_UDP.csv</a:t>
            </a:r>
          </a:p>
          <a:p>
            <a:r>
              <a:rPr lang="en-GB" sz="1050" dirty="0"/>
              <a:t>608M    Syn.csv</a:t>
            </a:r>
          </a:p>
          <a:p>
            <a:r>
              <a:rPr lang="en-GB" sz="1050" dirty="0"/>
              <a:t>8.7G    TFTP.csv</a:t>
            </a:r>
          </a:p>
          <a:p>
            <a:r>
              <a:rPr lang="en-GB" sz="1050" dirty="0"/>
              <a:t>151M    UDPLag.csv</a:t>
            </a:r>
          </a:p>
          <a:p>
            <a:r>
              <a:rPr lang="en-GB" sz="1050" dirty="0"/>
              <a:t>26G     total</a:t>
            </a:r>
          </a:p>
        </p:txBody>
      </p:sp>
      <p:sp>
        <p:nvSpPr>
          <p:cNvPr id="8" name="Rectangle 7"/>
          <p:cNvSpPr/>
          <p:nvPr/>
        </p:nvSpPr>
        <p:spPr>
          <a:xfrm>
            <a:off x="7594685" y="3682833"/>
            <a:ext cx="3764547" cy="249299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[root@mdchawkeye 03-11]# </a:t>
            </a:r>
            <a:r>
              <a:rPr lang="en-GB" sz="1200" dirty="0" err="1"/>
              <a:t>pwd</a:t>
            </a:r>
            <a:endParaRPr lang="en-GB" sz="1200" dirty="0"/>
          </a:p>
          <a:p>
            <a:r>
              <a:rPr lang="en-GB" sz="1200" dirty="0"/>
              <a:t>/nvme_data14/CICDataset/CICDDoS2019/Dataset/csv/03-11</a:t>
            </a:r>
          </a:p>
          <a:p>
            <a:r>
              <a:rPr lang="en-GB" sz="1200" dirty="0"/>
              <a:t>[root@mdchawkeye 03-11]# du -</a:t>
            </a:r>
            <a:r>
              <a:rPr lang="en-GB" sz="1200" dirty="0" err="1"/>
              <a:t>chs</a:t>
            </a:r>
            <a:r>
              <a:rPr lang="en-GB" sz="1200" dirty="0"/>
              <a:t> *</a:t>
            </a:r>
          </a:p>
          <a:p>
            <a:r>
              <a:rPr lang="en-GB" sz="1200" dirty="0"/>
              <a:t>832M    LDAP.csv</a:t>
            </a:r>
          </a:p>
          <a:p>
            <a:r>
              <a:rPr lang="en-GB" sz="1200" dirty="0"/>
              <a:t>2.3G    MSSQL.csv</a:t>
            </a:r>
          </a:p>
          <a:p>
            <a:r>
              <a:rPr lang="en-GB" sz="1200" dirty="0"/>
              <a:t>1.4G    NetBIOS.csv</a:t>
            </a:r>
          </a:p>
          <a:p>
            <a:r>
              <a:rPr lang="en-GB" sz="1200" dirty="0"/>
              <a:t>75M     Portmap.csv</a:t>
            </a:r>
          </a:p>
          <a:p>
            <a:r>
              <a:rPr lang="en-GB" sz="1200" dirty="0"/>
              <a:t>1.8G    Syn.csv</a:t>
            </a:r>
          </a:p>
          <a:p>
            <a:r>
              <a:rPr lang="en-GB" sz="1200" dirty="0"/>
              <a:t>1.7G    UDP.csv</a:t>
            </a:r>
          </a:p>
          <a:p>
            <a:r>
              <a:rPr lang="en-GB" sz="1200" dirty="0"/>
              <a:t>305M    UDPLag.csv</a:t>
            </a:r>
          </a:p>
          <a:p>
            <a:r>
              <a:rPr lang="en-GB" sz="1200" dirty="0"/>
              <a:t>8.2G    </a:t>
            </a:r>
            <a:r>
              <a:rPr lang="en-GB" sz="1200" dirty="0" smtClean="0"/>
              <a:t>total</a:t>
            </a:r>
          </a:p>
          <a:p>
            <a:endParaRPr lang="en-US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6903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7" y="113800"/>
            <a:ext cx="12109704" cy="494411"/>
          </a:xfrm>
        </p:spPr>
        <p:txBody>
          <a:bodyPr>
            <a:normAutofit/>
          </a:bodyPr>
          <a:lstStyle/>
          <a:p>
            <a:r>
              <a:rPr lang="en-US" dirty="0" smtClean="0"/>
              <a:t>Dataset - CICDDoS2019/Dataset/csv/01-12/Syn.csv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821"/>
            <a:ext cx="12198987" cy="629117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ltGray">
          <a:xfrm>
            <a:off x="1106905" y="770020"/>
            <a:ext cx="786064" cy="24063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 bwMode="ltGray">
          <a:xfrm>
            <a:off x="2606841" y="770020"/>
            <a:ext cx="1007979" cy="24063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 bwMode="ltGray">
          <a:xfrm>
            <a:off x="3614820" y="770020"/>
            <a:ext cx="1090864" cy="24063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 bwMode="ltGray">
          <a:xfrm>
            <a:off x="5320631" y="770020"/>
            <a:ext cx="673769" cy="240632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loud 11"/>
          <p:cNvSpPr/>
          <p:nvPr/>
        </p:nvSpPr>
        <p:spPr bwMode="ltGray">
          <a:xfrm>
            <a:off x="3781224" y="2967789"/>
            <a:ext cx="7817218" cy="3160295"/>
          </a:xfrm>
          <a:prstGeom prst="cloud">
            <a:avLst/>
          </a:prstGeom>
          <a:solidFill>
            <a:schemeClr val="accent2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 smtClean="0">
              <a:solidFill>
                <a:schemeClr val="tx1"/>
              </a:solidFill>
            </a:endParaRPr>
          </a:p>
          <a:p>
            <a:endParaRPr lang="en-US" sz="1400" b="1" dirty="0">
              <a:solidFill>
                <a:schemeClr val="tx1"/>
              </a:solidFill>
            </a:endParaRPr>
          </a:p>
          <a:p>
            <a:endParaRPr lang="en-US" sz="1400" b="1" dirty="0" smtClean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[</a:t>
            </a:r>
            <a:r>
              <a:rPr lang="en-US" sz="1400" b="1" dirty="0">
                <a:solidFill>
                  <a:schemeClr val="tx1"/>
                </a:solidFill>
              </a:rPr>
              <a:t>root@mdchawkeye 01-12]# head -1 Syn.csv | </a:t>
            </a:r>
            <a:r>
              <a:rPr lang="en-US" sz="1400" b="1" dirty="0" err="1">
                <a:solidFill>
                  <a:schemeClr val="tx1"/>
                </a:solidFill>
              </a:rPr>
              <a:t>sed</a:t>
            </a:r>
            <a:r>
              <a:rPr lang="en-US" sz="1400" b="1" dirty="0">
                <a:solidFill>
                  <a:schemeClr val="tx1"/>
                </a:solidFill>
              </a:rPr>
              <a:t> 's/[^,]//g' | </a:t>
            </a:r>
            <a:r>
              <a:rPr lang="en-US" sz="1400" b="1" dirty="0" err="1">
                <a:solidFill>
                  <a:schemeClr val="tx1"/>
                </a:solidFill>
              </a:rPr>
              <a:t>wc</a:t>
            </a:r>
            <a:r>
              <a:rPr lang="en-US" sz="1400" b="1" dirty="0">
                <a:solidFill>
                  <a:schemeClr val="tx1"/>
                </a:solidFill>
              </a:rPr>
              <a:t> -c</a:t>
            </a:r>
          </a:p>
          <a:p>
            <a:r>
              <a:rPr lang="en-US" sz="1400" b="1" dirty="0" smtClean="0">
                <a:solidFill>
                  <a:schemeClr val="tx1"/>
                </a:solidFill>
              </a:rPr>
              <a:t>88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r>
              <a:rPr lang="en-GB" sz="1400" b="1" dirty="0" smtClean="0">
                <a:solidFill>
                  <a:schemeClr val="tx1"/>
                </a:solidFill>
              </a:rPr>
              <a:t>[</a:t>
            </a:r>
            <a:r>
              <a:rPr lang="en-GB" sz="1400" b="1" dirty="0">
                <a:solidFill>
                  <a:schemeClr val="tx1"/>
                </a:solidFill>
              </a:rPr>
              <a:t>root@mdchawkeye 01-12]# </a:t>
            </a:r>
            <a:r>
              <a:rPr lang="en-GB" sz="1400" b="1" dirty="0" err="1">
                <a:solidFill>
                  <a:schemeClr val="tx1"/>
                </a:solidFill>
              </a:rPr>
              <a:t>wc</a:t>
            </a:r>
            <a:r>
              <a:rPr lang="en-GB" sz="1400" b="1" dirty="0">
                <a:solidFill>
                  <a:schemeClr val="tx1"/>
                </a:solidFill>
              </a:rPr>
              <a:t> -l Syn.csv</a:t>
            </a:r>
          </a:p>
          <a:p>
            <a:r>
              <a:rPr lang="en-GB" sz="1400" b="1" dirty="0">
                <a:solidFill>
                  <a:schemeClr val="tx1"/>
                </a:solidFill>
              </a:rPr>
              <a:t>1582682 </a:t>
            </a:r>
            <a:r>
              <a:rPr lang="en-GB" sz="1400" b="1" dirty="0" smtClean="0">
                <a:solidFill>
                  <a:schemeClr val="tx1"/>
                </a:solidFill>
              </a:rPr>
              <a:t>Syn.csv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How </a:t>
            </a:r>
            <a:r>
              <a:rPr lang="en-US" b="1" dirty="0">
                <a:solidFill>
                  <a:schemeClr val="tx1"/>
                </a:solidFill>
              </a:rPr>
              <a:t>do </a:t>
            </a:r>
            <a:r>
              <a:rPr lang="en-US" b="1" dirty="0" smtClean="0">
                <a:solidFill>
                  <a:schemeClr val="tx1"/>
                </a:solidFill>
              </a:rPr>
              <a:t>we detect DDoS Syn threats patterns</a:t>
            </a:r>
            <a:endParaRPr lang="en-US" b="1" dirty="0">
              <a:solidFill>
                <a:schemeClr val="tx1"/>
              </a:solidFill>
            </a:endParaRPr>
          </a:p>
          <a:p>
            <a:endParaRPr lang="en-GB" b="1" dirty="0">
              <a:solidFill>
                <a:schemeClr val="tx1"/>
              </a:solidFill>
            </a:endParaRPr>
          </a:p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 bwMode="ltGray">
          <a:xfrm>
            <a:off x="8197516" y="3947197"/>
            <a:ext cx="1090863" cy="24127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fields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Left Arrow 13"/>
          <p:cNvSpPr/>
          <p:nvPr/>
        </p:nvSpPr>
        <p:spPr bwMode="ltGray">
          <a:xfrm>
            <a:off x="5696769" y="3971583"/>
            <a:ext cx="2486527" cy="192505"/>
          </a:xfrm>
          <a:prstGeom prst="lef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 bwMode="ltGray">
          <a:xfrm>
            <a:off x="8261684" y="4581094"/>
            <a:ext cx="1090863" cy="2461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rows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6" name="Left Arrow 15"/>
          <p:cNvSpPr/>
          <p:nvPr/>
        </p:nvSpPr>
        <p:spPr bwMode="ltGray">
          <a:xfrm>
            <a:off x="6325936" y="4618613"/>
            <a:ext cx="1871580" cy="171116"/>
          </a:xfrm>
          <a:prstGeom prst="lef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394985" y="2460806"/>
            <a:ext cx="1523872" cy="701731"/>
          </a:xfrm>
          <a:prstGeom prst="rect">
            <a:avLst/>
          </a:prstGeom>
          <a:solidFill>
            <a:schemeClr val="accent4"/>
          </a:solidFill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2400" b="1" dirty="0" smtClean="0">
                <a:solidFill>
                  <a:schemeClr val="accent2"/>
                </a:solidFill>
              </a:rPr>
              <a:t>SYN.LOG</a:t>
            </a:r>
            <a:endParaRPr lang="en-GB" sz="2400" b="1" dirty="0" err="1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157" y="5727904"/>
            <a:ext cx="77107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So why are there so many packets from source (172.16.0.5) to destination (192.168.50.1)?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Why are packets coming and single destination server on multiple ports? In specific timeframe?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Is it indication of DDoS attack on destination(192.168.50.1)?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kind of TCP/UDP traffic is this indicative of </a:t>
            </a:r>
            <a:r>
              <a:rPr lang="en-US" sz="1600" dirty="0" smtClean="0"/>
              <a:t>?</a:t>
            </a:r>
            <a:endParaRPr lang="en-US" sz="1600" dirty="0"/>
          </a:p>
        </p:txBody>
      </p:sp>
      <p:sp>
        <p:nvSpPr>
          <p:cNvPr id="3" name="Oval 2"/>
          <p:cNvSpPr/>
          <p:nvPr/>
        </p:nvSpPr>
        <p:spPr bwMode="ltGray">
          <a:xfrm>
            <a:off x="4074695" y="-64168"/>
            <a:ext cx="4224421" cy="41174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" y="-126061"/>
            <a:ext cx="3729291" cy="5355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200" b="1" dirty="0" smtClean="0"/>
              <a:t>Degree of contribution of this component in input data</a:t>
            </a:r>
            <a:endParaRPr lang="en-GB" sz="1200" b="1" dirty="0" err="1" smtClean="0"/>
          </a:p>
        </p:txBody>
      </p:sp>
      <p:sp>
        <p:nvSpPr>
          <p:cNvPr id="6" name="Right Arrow 5"/>
          <p:cNvSpPr/>
          <p:nvPr/>
        </p:nvSpPr>
        <p:spPr bwMode="ltGray">
          <a:xfrm>
            <a:off x="3596105" y="62831"/>
            <a:ext cx="433137" cy="157748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 bwMode="ltGray">
          <a:xfrm>
            <a:off x="8829930" y="466016"/>
            <a:ext cx="2773859" cy="86360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 bwMode="ltGray">
          <a:xfrm>
            <a:off x="8696245" y="1604210"/>
            <a:ext cx="2773859" cy="4438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 bwMode="ltGray">
          <a:xfrm>
            <a:off x="8696244" y="2936760"/>
            <a:ext cx="2773859" cy="4438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 bwMode="ltGray">
          <a:xfrm>
            <a:off x="8640098" y="4269310"/>
            <a:ext cx="3493081" cy="126521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82355" y="-195576"/>
            <a:ext cx="3726405" cy="5355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400"/>
              </a:spcBef>
              <a:defRPr sz="1200" b="1"/>
            </a:lvl1pPr>
          </a:lstStyle>
          <a:p>
            <a:r>
              <a:rPr lang="en-US" dirty="0"/>
              <a:t>Top contributors from input dataset to this component</a:t>
            </a:r>
            <a:endParaRPr lang="en-GB" dirty="0" err="1"/>
          </a:p>
        </p:txBody>
      </p:sp>
      <p:sp>
        <p:nvSpPr>
          <p:cNvPr id="12" name="Right Arrow 11"/>
          <p:cNvSpPr/>
          <p:nvPr/>
        </p:nvSpPr>
        <p:spPr bwMode="ltGray">
          <a:xfrm rot="5400000">
            <a:off x="10099215" y="221161"/>
            <a:ext cx="235287" cy="162719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48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E_Standard_Arial_16x9_v4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sz="11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_v4.potx" id="{33E1E5A2-5199-4820-A66F-4091C073A05F}" vid="{002BF65F-E8AE-41C2-BA68-CEDEE5E69DD2}"/>
    </a:ext>
  </a:extLst>
</a:theme>
</file>

<file path=ppt/theme/theme2.xml><?xml version="1.0" encoding="utf-8"?>
<a:theme xmlns:a="http://schemas.openxmlformats.org/drawingml/2006/main" name="1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DLON_SpeakerTemplate_v2" id="{6229C32F-7FD0-494F-9B22-FB6B622E1C91}" vid="{1C53FEB3-D5A7-4402-AED5-6B01C2FBFE3C}"/>
    </a:ext>
  </a:extLst>
</a:theme>
</file>

<file path=ppt/theme/theme3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3F13EFEA-E700-49A8-A141-CEC003F9713F}" vid="{1AC3D9A8-487E-4BB2-A872-B6E73E322E1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40657</TotalTime>
  <Words>2810</Words>
  <Application>Microsoft Office PowerPoint</Application>
  <PresentationFormat>Widescreen</PresentationFormat>
  <Paragraphs>656</Paragraphs>
  <Slides>20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Metric Bold</vt:lpstr>
      <vt:lpstr>Metric Regular</vt:lpstr>
      <vt:lpstr>MetricHPE Black</vt:lpstr>
      <vt:lpstr>MetricHPE Light</vt:lpstr>
      <vt:lpstr>MetricHPE Semibold</vt:lpstr>
      <vt:lpstr>Times New Roman</vt:lpstr>
      <vt:lpstr>HPE_Standard_Arial_16x9_v4</vt:lpstr>
      <vt:lpstr>1_HPE_Standard_Metric_16x9_v2</vt:lpstr>
      <vt:lpstr>HPE_Standard_Metric_16x9_080117</vt:lpstr>
      <vt:lpstr>think-cell Slide</vt:lpstr>
      <vt:lpstr>PowerPoint Presentation</vt:lpstr>
      <vt:lpstr>PowerPoint Presentation</vt:lpstr>
      <vt:lpstr>Detecting Unknown cyber-attack patterns</vt:lpstr>
      <vt:lpstr>DDoS Attack</vt:lpstr>
      <vt:lpstr>PowerPoint Presentation</vt:lpstr>
      <vt:lpstr>DDoS Attack – Syn Flood</vt:lpstr>
      <vt:lpstr>CICDDoS2019 Dataset</vt:lpstr>
      <vt:lpstr>Dataset - CICDDoS2019/Dataset/csv/01-12/Syn.csv</vt:lpstr>
      <vt:lpstr>PowerPoint Presentation</vt:lpstr>
      <vt:lpstr>PowerPoint Presentation</vt:lpstr>
      <vt:lpstr>PowerPoint Presentation</vt:lpstr>
      <vt:lpstr>PowerPoint Presentation</vt:lpstr>
      <vt:lpstr>Dataset - CICDDoS2019/Dataset/csv/01-12/(Syn+DNS) combined.csv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Cybersecurity graph analytics – combined workflow</vt:lpstr>
      <vt:lpstr>Cybersecurity graph &amp; AI – combined execution  Configuration and Performance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Raturi, Rahul</dc:creator>
  <cp:lastModifiedBy>Kumar, Ashish</cp:lastModifiedBy>
  <cp:revision>1024</cp:revision>
  <dcterms:created xsi:type="dcterms:W3CDTF">2018-03-06T11:33:48Z</dcterms:created>
  <dcterms:modified xsi:type="dcterms:W3CDTF">2020-03-19T16:27:24Z</dcterms:modified>
</cp:coreProperties>
</file>